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17" r:id="rId4"/>
    <p:sldMasterId id="2147483666" r:id="rId5"/>
  </p:sldMasterIdLst>
  <p:notesMasterIdLst>
    <p:notesMasterId r:id="rId30"/>
  </p:notesMasterIdLst>
  <p:handoutMasterIdLst>
    <p:handoutMasterId r:id="rId31"/>
  </p:handoutMasterIdLst>
  <p:sldIdLst>
    <p:sldId id="314" r:id="rId6"/>
    <p:sldId id="315" r:id="rId7"/>
    <p:sldId id="316" r:id="rId8"/>
    <p:sldId id="326" r:id="rId9"/>
    <p:sldId id="317" r:id="rId10"/>
    <p:sldId id="318" r:id="rId11"/>
    <p:sldId id="319" r:id="rId12"/>
    <p:sldId id="320" r:id="rId13"/>
    <p:sldId id="322" r:id="rId14"/>
    <p:sldId id="327" r:id="rId15"/>
    <p:sldId id="329" r:id="rId16"/>
    <p:sldId id="330" r:id="rId17"/>
    <p:sldId id="328" r:id="rId18"/>
    <p:sldId id="321" r:id="rId19"/>
    <p:sldId id="331" r:id="rId20"/>
    <p:sldId id="332" r:id="rId21"/>
    <p:sldId id="334" r:id="rId22"/>
    <p:sldId id="333" r:id="rId23"/>
    <p:sldId id="325" r:id="rId24"/>
    <p:sldId id="335" r:id="rId25"/>
    <p:sldId id="336" r:id="rId26"/>
    <p:sldId id="338" r:id="rId27"/>
    <p:sldId id="309" r:id="rId28"/>
    <p:sldId id="33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FFCD"/>
    <a:srgbClr val="FFD65C"/>
    <a:srgbClr val="00DE64"/>
    <a:srgbClr val="A8C1FF"/>
    <a:srgbClr val="FF9C9C"/>
    <a:srgbClr val="85DAFF"/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566843-4808-3BE3-A3B9-43B9C3E3B499}" v="16" dt="2025-04-25T13:32:59.646"/>
    <p1510:client id="{8C49D22C-0B58-C156-190F-861313B33FFC}" v="28" dt="2025-04-25T12:11:05.060"/>
    <p1510:client id="{F9287ACA-30B5-6359-9044-08853EC9C6A0}" v="1339" dt="2025-04-25T11:08:29.2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65" autoAdjust="0"/>
    <p:restoredTop sz="95388" autoAdjust="0"/>
  </p:normalViewPr>
  <p:slideViewPr>
    <p:cSldViewPr snapToGrid="0">
      <p:cViewPr>
        <p:scale>
          <a:sx n="100" d="100"/>
          <a:sy n="100" d="100"/>
        </p:scale>
        <p:origin x="173" y="-542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commentAuthors" Target="commentAuthors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4/25/2025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4/25/2025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2E051-947A-B390-B4B8-CE81F51A9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C456D5-4EC9-EF1E-E4FE-CFC7B40366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E8DF75-BB61-A751-B27F-4E38673B22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11A36-48CB-F08A-69AE-9D05679F69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151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7761A-3C4A-ACB0-635C-28B1DD710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1D667-0094-92D9-FF40-74906FC6E1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2208E4-6AC1-81D8-B642-F4DCC33693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794FC-6336-3AC4-26F4-B67AEEC179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436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21B34-A2AF-59CA-6520-443E9842E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9AB65E-70E9-1E41-58A1-46E3752DD5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486363-EF4F-18CE-8178-848A1219B1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3922E-FFAE-B8E8-79B8-17A100E45B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8549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29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635FB-91DA-E48D-FEDD-6E95F27C6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C3CFDE-ED4F-FF9A-A4BC-B8F71FCCA6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9E48F1-79A6-0A40-16A8-DD6C9FA13E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07EF5-CA79-A060-421F-AF45757AAD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939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74FC0-006C-6044-B779-4F0998A99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2E410D-DC9F-C90A-C461-1467C4B2A6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C23E1D-B8D1-E3D2-C06A-4922441F9E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6FC5D-FD68-F928-B5A1-C83057A6A3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709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676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50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033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472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126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565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3E229-278D-DDE6-0C68-20D568B57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ED6B53-9C1E-B7C1-FE4D-68EE3598EC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E60F48-0B3A-CB8E-7E2B-E64E7AA69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9EF23-4D25-8440-5ABC-04FE420D49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929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1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8.svg"/><Relationship Id="rId4" Type="http://schemas.openxmlformats.org/officeDocument/2006/relationships/image" Target="../media/image1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04406-9FC5-ACFE-893D-D4EADEB1A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388" y="745440"/>
            <a:ext cx="8132227" cy="3559859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0AF19C-C14B-F137-2DE9-199245904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308" y="4669316"/>
            <a:ext cx="8132227" cy="135048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6A999-B8D4-1774-9F1B-9F9FE1B3B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E3B7B-C7B5-42CF-90CF-67B3D21B2314}" type="datetimeFigureOut">
              <a:rPr lang="en-US" dirty="0"/>
              <a:t>4/25/2025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65D5D-2AE2-6F91-D1EB-6DD8FC3CE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029E4-3A4E-970A-17A8-1E17D37D1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339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CDEBC-9F49-FA9D-D13C-DB380A62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451"/>
            <a:ext cx="10875953" cy="121465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00CB13-23E6-D711-450C-A85A0CB99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35467" y="1972101"/>
            <a:ext cx="10848873" cy="404769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9BB7B-5C14-76DB-FEA8-3DBC09A96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9902-F134-45BD-ABD2-80C28059B090}" type="datetimeFigureOut">
              <a:rPr lang="en-US" dirty="0"/>
              <a:t>4/25/2025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C13CC-29B3-9FDC-C746-D5D65CC2A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52A12-895F-E9BE-5289-4E0411BD3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314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A17614-2270-537D-8B09-6CB65016AD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9496" y="755981"/>
            <a:ext cx="2277552" cy="533836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BC98B5-885C-CBB1-A858-76F65F7D2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755981"/>
            <a:ext cx="8230086" cy="533836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5DAFE-6A83-FB7D-72DF-232EFE204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DB0-379A-41B7-9B29-7F42F0D571D5}" type="datetimeFigureOut">
              <a:rPr lang="en-US" dirty="0"/>
              <a:t>4/25/2025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41CCF-A3CD-506E-3AAE-CAEFA8C1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0DD9D-25C2-0EDF-A6F4-71946D57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25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4563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2732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029304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31876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4030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6725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3926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36607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D22A-1F6D-0DE5-E04A-DC466353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ADD6F-7C93-3CD3-AC8D-28A78787C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06E74-14FC-84D9-4B41-7D9FB0D57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FigureOut">
              <a:rPr lang="en-US" dirty="0"/>
              <a:t>4/25/2025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5A7DC-6292-6181-949E-F8BC3FA1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0F5C6-EADC-E072-B19B-49BB11DF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3723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049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0137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884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1036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2054-1AE7-534F-0CFE-1F0628A09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38" y="2243708"/>
            <a:ext cx="9156288" cy="3776091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8EC2A-45C7-131C-0F4A-56E62EB02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137" y="838201"/>
            <a:ext cx="9156289" cy="140550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5A323-2679-E978-8856-2FEBE8F5A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AEB6-FCE1-4CD5-923B-84E54F1460D5}" type="datetimeFigureOut">
              <a:rPr lang="en-US" dirty="0"/>
              <a:t>4/25/2025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71DC2-625E-0477-BF8C-F3CDDCE4B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1A644-D449-E464-C2DF-F045A5189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943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12719-44A3-3EE8-D757-F0E0F9632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197" y="750627"/>
            <a:ext cx="10846556" cy="130415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40DC2-69F2-A056-508C-F5138E71F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6961" y="2075250"/>
            <a:ext cx="4571288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A2243E-0673-54F2-5B38-DF5D2C736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9560" y="2075250"/>
            <a:ext cx="4770191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46B7D-7BAF-8DE9-FB5A-282908B03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74C2F-71A1-43C9-B2F6-A4FAC8157F1A}" type="datetimeFigureOut">
              <a:rPr lang="en-US" dirty="0"/>
              <a:t>4/25/2025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99017-BDD7-56C7-43AE-4B86AC781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E7D63-14BF-E333-B350-75DA58E2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961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7F72-3970-859F-C268-E9940EF2D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49" y="743803"/>
            <a:ext cx="10764271" cy="1025362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37CC6-89B8-3CF3-6973-1B5B71782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6961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50EB0-E35B-DA3D-B6A1-2422B01C6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56961" y="2678597"/>
            <a:ext cx="4571287" cy="35067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7A15D0-F178-1506-0E61-C8FFDF9BD6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8633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6CB421-A65A-A7DC-40A7-D8B76F9C3A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8633" y="2678596"/>
            <a:ext cx="4571287" cy="350670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AF5675-5329-D2DB-FAFF-700D076CA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31DCC-9916-4BB7-A2E9-25EC84C740A7}" type="datetimeFigureOut">
              <a:rPr lang="en-US" dirty="0"/>
              <a:t>4/25/2025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392A97-07D9-5E5C-2A31-3B7D764CE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626143-8FEE-0ABD-25C7-C34AF6568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857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26EFE-D86C-B076-D4D1-FAD1883E0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766"/>
            <a:ext cx="7240293" cy="3547534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3F3B23-C631-4B62-3211-30222ABE1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9146A-335D-4B7F-86AE-5D483B1F631C}" type="datetimeFigureOut">
              <a:rPr lang="en-US" dirty="0"/>
              <a:t>4/25/2025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9A1FB-EA0D-F6A3-A4EB-001AA082A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671B7-A902-587D-89D0-ECFB738FD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251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A27D49-E5B4-0E67-FCFC-62A04E705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D8EC-8E17-4CE6-99C2-C22488572868}" type="datetimeFigureOut">
              <a:rPr lang="en-US" dirty="0"/>
              <a:t>4/25/2025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0E4B02-DD32-C63F-6FEE-BC36E2EF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5FA8B-18F7-7DDC-74E0-B1C7139E7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410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D42A-8FC3-F6BE-4CF7-1490DE4FD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95" y="766636"/>
            <a:ext cx="3951745" cy="151062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A2BAA-1CCB-696D-D506-5E1747080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400" y="702452"/>
            <a:ext cx="6249988" cy="531734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3C3E7-B970-EF6C-A6D3-6CB81C948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3953" y="2277264"/>
            <a:ext cx="3752747" cy="374253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F32464-D130-7DA0-050D-B444566B1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50ABA-DFFA-4B13-BB77-624D9164A38B}" type="datetimeFigureOut">
              <a:rPr lang="en-US" dirty="0"/>
              <a:t>4/25/2025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2B3B4-209E-187A-6F86-2F2EAD9F7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6A2A86-6CB1-F027-66AC-8EBFA9D06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437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8F49-A418-C21F-25DC-E4C2E1716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72" y="765850"/>
            <a:ext cx="3995693" cy="177477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78CDE2-0C1B-D3BE-F399-98D983EF4534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105400" y="838200"/>
            <a:ext cx="6249988" cy="51815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86322-CA2D-A634-C10E-4F22BCE48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0137" y="2552699"/>
            <a:ext cx="3736563" cy="3467099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AD0DD6-F55F-4437-DEC5-FA6028509A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fld id="{3220A08F-2B1D-4498-A043-7C299B1C2561}" type="datetimeFigureOut">
              <a:rPr lang="en-US" dirty="0"/>
              <a:t>4/25/2025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B46D7-EE7C-E399-6A6B-18237228F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1B808-3207-D755-3B0B-E1D8814B2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118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FF45E2-9197-4E34-029A-725ADAC0C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620202"/>
            <a:ext cx="9956747" cy="14387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CC19E-63FE-1D76-2550-01FD9A6D9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467" y="2306781"/>
            <a:ext cx="9956747" cy="3870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FA067-55BA-33CD-E6F2-B24B2D5DE8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0137" y="63202"/>
            <a:ext cx="2743200" cy="3182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567E9B64-DC09-41C8-9DE3-DA74AF8D2F97}" type="datetimeFigureOut">
              <a:rPr lang="en-US" dirty="0"/>
              <a:t>4/25/2025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5EAE2-7EF5-FFAA-CD74-AA63C67119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44016" y="6424761"/>
            <a:ext cx="4059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9DC1A-2539-3AE9-11EA-B87D22E62C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3951" y="6425816"/>
            <a:ext cx="4297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6E91CC32-6A6B-4E2E-BBA1-6864F305DA2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5491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  <p:sldLayoutId id="2147483830" r:id="rId13"/>
    <p:sldLayoutId id="2147483831" r:id="rId14"/>
    <p:sldLayoutId id="2147483832" r:id="rId15"/>
    <p:sldLayoutId id="2147483833" r:id="rId16"/>
    <p:sldLayoutId id="2147483834" r:id="rId17"/>
    <p:sldLayoutId id="2147483835" r:id="rId18"/>
    <p:sldLayoutId id="2147483836" r:id="rId19"/>
    <p:sldLayoutId id="2147483837" r:id="rId20"/>
    <p:sldLayoutId id="2147483838" r:id="rId21"/>
    <p:sldLayoutId id="2147483839" r:id="rId22"/>
    <p:sldLayoutId id="2147483840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528">
          <p15:clr>
            <a:srgbClr val="F26B43"/>
          </p15:clr>
        </p15:guide>
        <p15:guide id="19" orient="horz" pos="2160">
          <p15:clr>
            <a:srgbClr val="F26B43"/>
          </p15:clr>
        </p15:guide>
        <p15:guide id="20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5.png"/><Relationship Id="rId5" Type="http://schemas.openxmlformats.org/officeDocument/2006/relationships/hyperlink" Target="https://calculator.aws/" TargetMode="External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mailto:Kareem.magdy5@gmail.com" TargetMode="External"/><Relationship Id="rId3" Type="http://schemas.openxmlformats.org/officeDocument/2006/relationships/slideLayout" Target="../slideLayouts/slideLayout23.xml"/><Relationship Id="rId7" Type="http://schemas.openxmlformats.org/officeDocument/2006/relationships/hyperlink" Target="mailto:Krizk1@student.umgc.edu" TargetMode="Externa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umgc.edu/" TargetMode="External"/><Relationship Id="rId3" Type="http://schemas.openxmlformats.org/officeDocument/2006/relationships/hyperlink" Target="https://calculator.aws.amazon.com/" TargetMode="External"/><Relationship Id="rId7" Type="http://schemas.openxmlformats.org/officeDocument/2006/relationships/hyperlink" Target="https://www.gartner.com/en/documents/4005995" TargetMode="External"/><Relationship Id="rId2" Type="http://schemas.openxmlformats.org/officeDocument/2006/relationships/hyperlink" Target="https://nvlpubs.nist.gov/nistpubs/Legacy/SP/nistspecialpublication800-145.pdf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aws.amazon.com/s3/" TargetMode="External"/><Relationship Id="rId5" Type="http://schemas.openxmlformats.org/officeDocument/2006/relationships/hyperlink" Target="https://aws.amazon.com/rds/" TargetMode="External"/><Relationship Id="rId10" Type="http://schemas.openxmlformats.org/officeDocument/2006/relationships/hyperlink" Target="https://docs.google.com/spreadsheets/d/1MN7Wggd8hK_5yZtssMnSwxjz8_cSFgDimiGc5aCVtMg/edit?usp=sharing" TargetMode="External"/><Relationship Id="rId4" Type="http://schemas.openxmlformats.org/officeDocument/2006/relationships/hyperlink" Target="https://aws.amazon.com/ec2/" TargetMode="External"/><Relationship Id="rId9" Type="http://schemas.openxmlformats.org/officeDocument/2006/relationships/hyperlink" Target="https://doi.org/10.1145/1839676.1839683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475670"/>
            <a:ext cx="4896678" cy="2140061"/>
          </a:xfrm>
        </p:spPr>
        <p:txBody>
          <a:bodyPr anchor="b">
            <a:normAutofit fontScale="90000"/>
          </a:bodyPr>
          <a:lstStyle/>
          <a:p>
            <a:r>
              <a:rPr lang="en-US" b="0" i="1" cap="all" dirty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BallotOnline’s</a:t>
            </a:r>
            <a:r>
              <a:rPr lang="en-US" b="0" i="1" cap="all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Cloud Adoption Plan: Strategic, Scalable, Secure</a:t>
            </a:r>
            <a:endParaRPr lang="en-US" b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en-US" b="0" i="1" dirty="0">
              <a:solidFill>
                <a:schemeClr val="tx1"/>
              </a:solidFill>
              <a:latin typeface="Trade Gothic Next Cond"/>
              <a:ea typeface="Calibri"/>
              <a:cs typeface="Calibri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DB604F8-22B7-E06E-927C-79C93A3CF24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5042451"/>
            <a:ext cx="4544985" cy="9195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i="1" dirty="0">
                <a:solidFill>
                  <a:schemeClr val="tx1"/>
                </a:solidFill>
                <a:latin typeface="Calibri"/>
                <a:ea typeface="+mn-lt"/>
                <a:cs typeface="+mn-lt"/>
              </a:rPr>
              <a:t>Presentation by: Kareem Rizk</a:t>
            </a:r>
            <a:endParaRPr lang="en-US" i="1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6" name="Picture 5" descr="White cloud painting">
            <a:extLst>
              <a:ext uri="{FF2B5EF4-FFF2-40B4-BE49-F238E27FC236}">
                <a16:creationId xmlns:a16="http://schemas.microsoft.com/office/drawing/2014/main" id="{9164FA3F-DB8F-05CA-B047-093099E9994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0370" r="20370"/>
          <a:stretch/>
        </p:blipFill>
        <p:spPr>
          <a:xfrm>
            <a:off x="20" y="10"/>
            <a:ext cx="6095980" cy="685799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pic>
        <p:nvPicPr>
          <p:cNvPr id="3" name="Recording">
            <a:hlinkClick r:id="" action="ppaction://media"/>
            <a:extLst>
              <a:ext uri="{FF2B5EF4-FFF2-40B4-BE49-F238E27FC236}">
                <a16:creationId xmlns:a16="http://schemas.microsoft.com/office/drawing/2014/main" id="{8A76D09A-8B6A-305C-0005-A959B7294A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5721" y="5965337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B6EE9-E853-4736-D402-ED948EF10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15011-9159-A761-68F0-B3FCA8B52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747" y="1171299"/>
            <a:ext cx="3703985" cy="613601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Service Models: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CFB16-972F-7359-175C-6385664883F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48859" y="2276250"/>
            <a:ext cx="10717478" cy="42747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noProof="1">
                <a:ea typeface="+mn-lt"/>
                <a:cs typeface="+mn-lt"/>
              </a:rPr>
              <a:t>Amazon S3:</a:t>
            </a:r>
            <a:r>
              <a:rPr lang="en-US" noProof="1">
                <a:ea typeface="+mn-lt"/>
                <a:cs typeface="+mn-lt"/>
              </a:rPr>
              <a:t> Object storage for unstructured data</a:t>
            </a:r>
          </a:p>
          <a:p>
            <a:r>
              <a:rPr lang="en-US" b="1" noProof="1">
                <a:ea typeface="+mn-lt"/>
                <a:cs typeface="+mn-lt"/>
              </a:rPr>
              <a:t>Amazon RDS:</a:t>
            </a:r>
            <a:r>
              <a:rPr lang="en-US" noProof="1">
                <a:ea typeface="+mn-lt"/>
                <a:cs typeface="+mn-lt"/>
              </a:rPr>
              <a:t> Managed relational databases</a:t>
            </a:r>
            <a:endParaRPr lang="en-US" dirty="0"/>
          </a:p>
          <a:p>
            <a:r>
              <a:rPr lang="en-US" b="1" noProof="1">
                <a:ea typeface="+mn-lt"/>
                <a:cs typeface="+mn-lt"/>
              </a:rPr>
              <a:t>Amazon VPC: </a:t>
            </a:r>
            <a:r>
              <a:rPr lang="en-US" noProof="1">
                <a:ea typeface="+mn-lt"/>
                <a:cs typeface="+mn-lt"/>
              </a:rPr>
              <a:t>Isolated network environments within AWS</a:t>
            </a:r>
            <a:endParaRPr lang="en-US" dirty="0">
              <a:ea typeface="+mn-lt"/>
              <a:cs typeface="+mn-lt"/>
            </a:endParaRPr>
          </a:p>
          <a:p>
            <a:r>
              <a:rPr lang="en-US" b="1" noProof="1">
                <a:ea typeface="+mn-lt"/>
                <a:cs typeface="+mn-lt"/>
              </a:rPr>
              <a:t>Amazon EBS</a:t>
            </a:r>
            <a:r>
              <a:rPr lang="en-US" noProof="1">
                <a:ea typeface="+mn-lt"/>
                <a:cs typeface="+mn-lt"/>
              </a:rPr>
              <a:t>: Block storage volumes for EC2 instances</a:t>
            </a:r>
            <a:endParaRPr lang="en-US" dirty="0"/>
          </a:p>
          <a:p>
            <a:r>
              <a:rPr lang="en-US" b="1" noProof="1">
                <a:ea typeface="+mn-lt"/>
                <a:cs typeface="+mn-lt"/>
              </a:rPr>
              <a:t>Elastic Load Balancer:</a:t>
            </a:r>
            <a:r>
              <a:rPr lang="en-US" noProof="1">
                <a:ea typeface="+mn-lt"/>
                <a:cs typeface="+mn-lt"/>
              </a:rPr>
              <a:t> Distributes traffic across instances</a:t>
            </a:r>
            <a:endParaRPr lang="en-US" dirty="0"/>
          </a:p>
          <a:p>
            <a:r>
              <a:rPr lang="en-US" b="1" noProof="1">
                <a:ea typeface="+mn-lt"/>
                <a:cs typeface="+mn-lt"/>
              </a:rPr>
              <a:t>Amazon CloudFront:</a:t>
            </a:r>
            <a:r>
              <a:rPr lang="en-US" noProof="1">
                <a:ea typeface="+mn-lt"/>
                <a:cs typeface="+mn-lt"/>
              </a:rPr>
              <a:t> Global content delivery network</a:t>
            </a:r>
            <a:endParaRPr lang="en-US" dirty="0"/>
          </a:p>
          <a:p>
            <a:endParaRPr lang="en-US" noProof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86B0F6-8180-0DCE-13E6-8B9BE47D8E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pic>
        <p:nvPicPr>
          <p:cNvPr id="4" name="Recording (6)">
            <a:hlinkClick r:id="" action="ppaction://media"/>
            <a:extLst>
              <a:ext uri="{FF2B5EF4-FFF2-40B4-BE49-F238E27FC236}">
                <a16:creationId xmlns:a16="http://schemas.microsoft.com/office/drawing/2014/main" id="{5E375E8A-DD03-6F6A-51C0-CFA9AE247C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60952" y="5232644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8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D3FC23-37F2-6225-8B05-8F4CFFEAA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BCF9D-B5FB-F45A-3AF0-08EBF508E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930" y="838475"/>
            <a:ext cx="7169282" cy="506382"/>
          </a:xfrm>
        </p:spPr>
        <p:txBody>
          <a:bodyPr anchor="b"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Cloud Computeing   VS    On-Premises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1A1563-102A-28C9-366D-06E23BABEA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10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2B024C6-49CE-340C-3555-68F987879B9D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53929366"/>
              </p:ext>
            </p:extLst>
          </p:nvPr>
        </p:nvGraphicFramePr>
        <p:xfrm>
          <a:off x="1612383" y="2009775"/>
          <a:ext cx="8976377" cy="3931920"/>
        </p:xfrm>
        <a:graphic>
          <a:graphicData uri="http://schemas.openxmlformats.org/drawingml/2006/table">
            <a:tbl>
              <a:tblPr bandRow="1">
                <a:noFill/>
                <a:tableStyleId>{5C22544A-7EE6-4342-B048-85BDC9FD1C3A}</a:tableStyleId>
              </a:tblPr>
              <a:tblGrid>
                <a:gridCol w="3478188">
                  <a:extLst>
                    <a:ext uri="{9D8B030D-6E8A-4147-A177-3AD203B41FA5}">
                      <a16:colId xmlns:a16="http://schemas.microsoft.com/office/drawing/2014/main" val="95462728"/>
                    </a:ext>
                  </a:extLst>
                </a:gridCol>
                <a:gridCol w="973537">
                  <a:extLst>
                    <a:ext uri="{9D8B030D-6E8A-4147-A177-3AD203B41FA5}">
                      <a16:colId xmlns:a16="http://schemas.microsoft.com/office/drawing/2014/main" val="926760878"/>
                    </a:ext>
                  </a:extLst>
                </a:gridCol>
                <a:gridCol w="4524652">
                  <a:extLst>
                    <a:ext uri="{9D8B030D-6E8A-4147-A177-3AD203B41FA5}">
                      <a16:colId xmlns:a16="http://schemas.microsoft.com/office/drawing/2014/main" val="3515483306"/>
                    </a:ext>
                  </a:extLst>
                </a:gridCol>
              </a:tblGrid>
              <a:tr h="491490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AWS Cloud Service</a:t>
                      </a: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30386" marR="119801" marT="119801" marB="11980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≡</a:t>
                      </a: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30386" marR="119801" marT="119801" marB="11980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On-Premises Equivalent</a:t>
                      </a: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30386" marR="119801" marT="119801" marB="11980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488770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Amazon EC2</a:t>
                      </a: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30386" marR="119801" marT="119801" marB="11980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≡</a:t>
                      </a:r>
                    </a:p>
                  </a:txBody>
                  <a:tcPr marL="230386" marR="119801" marT="119801" marB="11980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Physical Servers / Virtual Machines</a:t>
                      </a:r>
                    </a:p>
                  </a:txBody>
                  <a:tcPr marL="230386" marR="119801" marT="119801" marB="11980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132595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Amazon S3</a:t>
                      </a: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30386" marR="119801" marT="119801" marB="11980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≡</a:t>
                      </a:r>
                    </a:p>
                  </a:txBody>
                  <a:tcPr marL="230386" marR="119801" marT="119801" marB="11980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File Servers / NAS</a:t>
                      </a:r>
                    </a:p>
                  </a:txBody>
                  <a:tcPr marL="230386" marR="119801" marT="119801" marB="11980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207495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Amazon RDS</a:t>
                      </a: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30386" marR="119801" marT="119801" marB="11980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≡</a:t>
                      </a:r>
                    </a:p>
                  </a:txBody>
                  <a:tcPr marL="230386" marR="119801" marT="119801" marB="11980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Locally Managed Relational Databases</a:t>
                      </a:r>
                    </a:p>
                  </a:txBody>
                  <a:tcPr marL="230386" marR="119801" marT="119801" marB="11980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692545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Amazon VPC</a:t>
                      </a: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30386" marR="119801" marT="119801" marB="11980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≡</a:t>
                      </a:r>
                    </a:p>
                  </a:txBody>
                  <a:tcPr marL="230386" marR="119801" marT="119801" marB="11980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Network Switches, Routers, VLANs</a:t>
                      </a:r>
                    </a:p>
                  </a:txBody>
                  <a:tcPr marL="230386" marR="119801" marT="119801" marB="11980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647987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Amazon EBS</a:t>
                      </a: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30386" marR="119801" marT="119801" marB="11980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≡</a:t>
                      </a:r>
                    </a:p>
                  </a:txBody>
                  <a:tcPr marL="230386" marR="119801" marT="119801" marB="11980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RAID Storage / Local Disks</a:t>
                      </a:r>
                    </a:p>
                  </a:txBody>
                  <a:tcPr marL="230386" marR="119801" marT="119801" marB="11980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169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Elastic Load Balancer (ALB/NLB)</a:t>
                      </a: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30386" marR="119801" marT="119801" marB="11980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≡</a:t>
                      </a:r>
                    </a:p>
                  </a:txBody>
                  <a:tcPr marL="230386" marR="119801" marT="119801" marB="11980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Hardware Load Balancer (e.g., F5, Cisco)</a:t>
                      </a:r>
                    </a:p>
                  </a:txBody>
                  <a:tcPr marL="230386" marR="119801" marT="119801" marB="11980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961861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Amazon CloudFront</a:t>
                      </a:r>
                      <a:endParaRPr 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30386" marR="119801" marT="119801" marB="11980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≡</a:t>
                      </a:r>
                    </a:p>
                  </a:txBody>
                  <a:tcPr marL="230386" marR="119801" marT="119801" marB="11980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On-Premises Caching Servers / CDN Appliances</a:t>
                      </a:r>
                    </a:p>
                  </a:txBody>
                  <a:tcPr marL="230386" marR="119801" marT="119801" marB="11980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143886"/>
                  </a:ext>
                </a:extLst>
              </a:tr>
            </a:tbl>
          </a:graphicData>
        </a:graphic>
      </p:graphicFrame>
      <p:pic>
        <p:nvPicPr>
          <p:cNvPr id="3" name="Recording (7)">
            <a:hlinkClick r:id="" action="ppaction://media"/>
            <a:extLst>
              <a:ext uri="{FF2B5EF4-FFF2-40B4-BE49-F238E27FC236}">
                <a16:creationId xmlns:a16="http://schemas.microsoft.com/office/drawing/2014/main" id="{1018B960-45A1-7B10-0A94-5FEC585D96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43029" y="5525721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0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CCDC43-070F-3BBE-094F-D09A53736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7DC9C1-36FF-A7C6-858B-183C50E80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653" y="923315"/>
            <a:ext cx="10088928" cy="57440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56AD73-D084-2944-AFB8-04272773EA67}"/>
              </a:ext>
            </a:extLst>
          </p:cNvPr>
          <p:cNvSpPr txBox="1"/>
          <p:nvPr/>
        </p:nvSpPr>
        <p:spPr>
          <a:xfrm>
            <a:off x="3496111" y="265892"/>
            <a:ext cx="576214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ea typeface="+mn-lt"/>
                <a:cs typeface="+mn-lt"/>
              </a:rPr>
              <a:t>Classic AWS Architecture </a:t>
            </a:r>
            <a:endParaRPr lang="en-US" sz="2800" b="1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2C7138DC-614E-A903-7964-2E376237D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0862" y="6226716"/>
            <a:ext cx="631065" cy="29621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912918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4B7E36-94F5-0F85-1EAA-0FF88BF71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hallway with blue lights&#10;&#10;AI-generated content may be incorrect.">
            <a:extLst>
              <a:ext uri="{FF2B5EF4-FFF2-40B4-BE49-F238E27FC236}">
                <a16:creationId xmlns:a16="http://schemas.microsoft.com/office/drawing/2014/main" id="{ED31BC68-B409-E5D9-9820-8A50DC26BC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342" r="20342"/>
          <a:stretch/>
        </p:blipFill>
        <p:spPr>
          <a:xfrm>
            <a:off x="361482" y="10"/>
            <a:ext cx="6095980" cy="685799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DCA39D3-82B0-35D9-61AF-C61D7D28567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90846" y="1984682"/>
            <a:ext cx="5131140" cy="2739572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sz="4800" b="1">
                <a:ea typeface="+mn-lt"/>
                <a:cs typeface="+mn-lt"/>
              </a:rPr>
              <a:t>6. Advantages and Disadvantages of Cloud Computing</a:t>
            </a:r>
            <a:endParaRPr lang="en-US" b="1">
              <a:ea typeface="+mn-lt"/>
              <a:cs typeface="+mn-lt"/>
            </a:endParaRPr>
          </a:p>
          <a:p>
            <a:r>
              <a:rPr lang="en-US" sz="4800" b="1">
                <a:ea typeface="+mn-lt"/>
                <a:cs typeface="+mn-lt"/>
              </a:rPr>
              <a:t>Advantages:</a:t>
            </a:r>
            <a:endParaRPr lang="en-US" b="1">
              <a:ea typeface="+mn-lt"/>
              <a:cs typeface="+mn-lt"/>
            </a:endParaRP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E024DF3-4E4B-7317-A0AC-EB5E2F0D4BA9}"/>
              </a:ext>
            </a:extLst>
          </p:cNvPr>
          <p:cNvSpPr txBox="1">
            <a:spLocks/>
          </p:cNvSpPr>
          <p:nvPr/>
        </p:nvSpPr>
        <p:spPr>
          <a:xfrm>
            <a:off x="11141242" y="6186096"/>
            <a:ext cx="631065" cy="296214"/>
          </a:xfrm>
          <a:prstGeom prst="rect">
            <a:avLst/>
          </a:prstGeom>
        </p:spPr>
        <p:txBody>
          <a:bodyPr lIns="91440" tIns="45720" rIns="91440" bIns="4572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2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314731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13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396147E-72C8-B9F8-1EEE-3FE38F3FC2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746236"/>
              </p:ext>
            </p:extLst>
          </p:nvPr>
        </p:nvGraphicFramePr>
        <p:xfrm>
          <a:off x="1025769" y="918308"/>
          <a:ext cx="10145486" cy="503441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072743">
                  <a:extLst>
                    <a:ext uri="{9D8B030D-6E8A-4147-A177-3AD203B41FA5}">
                      <a16:colId xmlns:a16="http://schemas.microsoft.com/office/drawing/2014/main" val="1139275832"/>
                    </a:ext>
                  </a:extLst>
                </a:gridCol>
                <a:gridCol w="5072743">
                  <a:extLst>
                    <a:ext uri="{9D8B030D-6E8A-4147-A177-3AD203B41FA5}">
                      <a16:colId xmlns:a16="http://schemas.microsoft.com/office/drawing/2014/main" val="3958387232"/>
                    </a:ext>
                  </a:extLst>
                </a:gridCol>
              </a:tblGrid>
              <a:tr h="71920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rgbClr val="EEFFE3"/>
                          </a:solidFill>
                          <a:latin typeface="Neue Haas Grotesk Text Pro"/>
                        </a:rPr>
                        <a:t>Advantages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rgbClr val="EEFFE3"/>
                          </a:solidFill>
                        </a:rPr>
                        <a:t>Disadvantages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96174"/>
                  </a:ext>
                </a:extLst>
              </a:tr>
              <a:tr h="71920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Neue Haas Grotesk Text Pro"/>
                        </a:rPr>
                        <a:t>Cost savings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Neue Haas Grotesk Text Pro"/>
                        </a:rPr>
                        <a:t>Data security concerns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893591"/>
                  </a:ext>
                </a:extLst>
              </a:tr>
              <a:tr h="71920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Neue Haas Grotesk Text Pro"/>
                        </a:rPr>
                        <a:t>Scalability and elasticity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Neue Haas Grotesk Text Pro"/>
                        </a:rPr>
                        <a:t>Compliance challenges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020371"/>
                  </a:ext>
                </a:extLst>
              </a:tr>
              <a:tr h="71920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Neue Haas Grotesk Text Pro"/>
                        </a:rPr>
                        <a:t>High availability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Neue Haas Grotesk Text Pro"/>
                        </a:rPr>
                        <a:t>Vendor lock-in risks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48995"/>
                  </a:ext>
                </a:extLst>
              </a:tr>
              <a:tr h="71920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Neue Haas Grotesk Text Pro"/>
                        </a:rPr>
                        <a:t>Built-in disaster recovery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Neue Haas Grotesk Text Pro"/>
                        </a:rPr>
                        <a:t>Downtime dependency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004295"/>
                  </a:ext>
                </a:extLst>
              </a:tr>
              <a:tr h="71920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Neue Haas Grotesk Text Pro"/>
                        </a:rPr>
                        <a:t>Minimal maintenance overhead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Neue Haas Grotesk Text Pro"/>
                        </a:rPr>
                        <a:t>Limited control over low-level configurations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811809"/>
                  </a:ext>
                </a:extLst>
              </a:tr>
              <a:tr h="71920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Neue Haas Grotesk Text Pro"/>
                        </a:rPr>
                        <a:t>Global access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Neue Haas Grotesk Text Pro"/>
                        </a:rPr>
                        <a:t>Cost monitoring required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994659"/>
                  </a:ext>
                </a:extLst>
              </a:tr>
            </a:tbl>
          </a:graphicData>
        </a:graphic>
      </p:graphicFrame>
      <p:pic>
        <p:nvPicPr>
          <p:cNvPr id="2" name="Recording (8)">
            <a:hlinkClick r:id="" action="ppaction://media"/>
            <a:extLst>
              <a:ext uri="{FF2B5EF4-FFF2-40B4-BE49-F238E27FC236}">
                <a16:creationId xmlns:a16="http://schemas.microsoft.com/office/drawing/2014/main" id="{EEA06820-FEA8-FF2C-00F2-7C79BE9A0F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48183" y="5222875"/>
            <a:ext cx="749788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69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12361-C918-5017-3B4C-4FEE7CD68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841DC-92B4-0826-6E9A-CCEB2F68E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862" y="1252025"/>
            <a:ext cx="5259753" cy="3232050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7. Economic Analysis – Cloud vs. On-Premises</a:t>
            </a:r>
            <a:endParaRPr lang="en-US"/>
          </a:p>
        </p:txBody>
      </p:sp>
      <p:pic>
        <p:nvPicPr>
          <p:cNvPr id="14" name="Picture Placeholder 13" descr="Person holding smartphone">
            <a:extLst>
              <a:ext uri="{FF2B5EF4-FFF2-40B4-BE49-F238E27FC236}">
                <a16:creationId xmlns:a16="http://schemas.microsoft.com/office/drawing/2014/main" id="{8E2D98DF-BABC-7952-C6A9-FCD9C55AC9C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0309" r="20309"/>
          <a:stretch/>
        </p:blipFill>
        <p:spPr>
          <a:xfrm>
            <a:off x="5675532" y="-10159"/>
            <a:ext cx="6116320" cy="6868160"/>
          </a:xfrm>
        </p:spPr>
      </p:pic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5594A2A9-1808-B149-0EBF-EA2C154901F5}"/>
              </a:ext>
            </a:extLst>
          </p:cNvPr>
          <p:cNvSpPr txBox="1">
            <a:spLocks/>
          </p:cNvSpPr>
          <p:nvPr/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970669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AC109F-DEEA-705A-E3C3-F5815DA74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FDC15B-3E46-31FF-ADC0-0C8B913F95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B72F9F2-902E-8CCE-DA5B-DA3CD043BB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872191"/>
              </p:ext>
            </p:extLst>
          </p:nvPr>
        </p:nvGraphicFramePr>
        <p:xfrm>
          <a:off x="2011680" y="722376"/>
          <a:ext cx="8599348" cy="3111069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4299674">
                  <a:extLst>
                    <a:ext uri="{9D8B030D-6E8A-4147-A177-3AD203B41FA5}">
                      <a16:colId xmlns:a16="http://schemas.microsoft.com/office/drawing/2014/main" val="4029896194"/>
                    </a:ext>
                  </a:extLst>
                </a:gridCol>
                <a:gridCol w="4299674">
                  <a:extLst>
                    <a:ext uri="{9D8B030D-6E8A-4147-A177-3AD203B41FA5}">
                      <a16:colId xmlns:a16="http://schemas.microsoft.com/office/drawing/2014/main" val="2100421578"/>
                    </a:ext>
                  </a:extLst>
                </a:gridCol>
              </a:tblGrid>
              <a:tr h="61030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Neue Haas Grotesk Text Pro"/>
                        </a:rPr>
                        <a:t>On-Premises Costs: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Neue Haas Grotesk Text Pro"/>
                        </a:rPr>
                        <a:t>AWS Cloud Costs: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119242"/>
                  </a:ext>
                </a:extLst>
              </a:tr>
              <a:tr h="61030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/>
                        <a:t>General Operating Expenses: $6M/year 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Neue Haas Grotesk Text Pro"/>
                        </a:rPr>
                        <a:t>EC2: ~$2.69M/year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71980"/>
                  </a:ext>
                </a:extLst>
              </a:tr>
              <a:tr h="61030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Neue Haas Grotesk Text Pro"/>
                        </a:rPr>
                        <a:t>Hardware depreciation: $800K/year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Neue Haas Grotesk Text Pro"/>
                        </a:rPr>
                        <a:t>RDS: ~$1.13M/year</a:t>
                      </a: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431888"/>
                  </a:ext>
                </a:extLst>
              </a:tr>
              <a:tr h="61030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Neue Haas Grotesk Text Pro"/>
                        </a:rPr>
                        <a:t>Support and operations: $6.8M/year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Neue Haas Grotesk Text Pro"/>
                        </a:rPr>
                        <a:t>Storage &amp; others: ~$160K/year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64238"/>
                  </a:ext>
                </a:extLst>
              </a:tr>
              <a:tr h="61030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Neue Haas Grotesk Text Pro"/>
                        </a:rPr>
                        <a:t>Total annual cost: ~$7.6M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Neue Haas Grotesk Text Pro"/>
                        </a:rPr>
                        <a:t>Total annual cloud cost: ~$3.98M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19747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EC74A17-FB09-857E-1A19-8A3E5CE23B0B}"/>
              </a:ext>
            </a:extLst>
          </p:cNvPr>
          <p:cNvSpPr txBox="1"/>
          <p:nvPr/>
        </p:nvSpPr>
        <p:spPr>
          <a:xfrm>
            <a:off x="2008639" y="4362173"/>
            <a:ext cx="8599472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000000"/>
                </a:solidFill>
                <a:ea typeface="+mn-lt"/>
                <a:cs typeface="+mn-lt"/>
              </a:rPr>
              <a:t>Insight: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 The cloud model offers approximately </a:t>
            </a:r>
            <a:r>
              <a:rPr lang="en-US" b="1">
                <a:solidFill>
                  <a:srgbClr val="000000"/>
                </a:solidFill>
                <a:ea typeface="+mn-lt"/>
                <a:cs typeface="+mn-lt"/>
              </a:rPr>
              <a:t>60% cost reduction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, based on BallotOnline’s current </a:t>
            </a:r>
            <a:r>
              <a:rPr lang="en-US" b="1">
                <a:solidFill>
                  <a:srgbClr val="000000"/>
                </a:solidFill>
                <a:ea typeface="+mn-lt"/>
                <a:cs typeface="+mn-lt"/>
              </a:rPr>
              <a:t>$10 million annual IT budget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, while enabling more flexible and scalable resource allocation.</a:t>
            </a:r>
            <a:endParaRPr lang="en-US">
              <a:solidFill>
                <a:srgbClr val="FFFFFF"/>
              </a:solidFill>
              <a:ea typeface="+mn-lt"/>
              <a:cs typeface="+mn-lt"/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i="1">
                <a:solidFill>
                  <a:srgbClr val="000000"/>
                </a:solidFill>
                <a:ea typeface="+mn-lt"/>
                <a:cs typeface="+mn-lt"/>
              </a:rPr>
              <a:t>All AWS Cloud cost estimates were calculated using the </a:t>
            </a:r>
            <a:r>
              <a:rPr lang="en-US" i="1" dirty="0">
                <a:solidFill>
                  <a:srgbClr val="000000"/>
                </a:solidFill>
                <a:ea typeface="+mn-lt"/>
                <a:cs typeface="+mn-lt"/>
                <a:hlinkClick r:id="rId5"/>
              </a:rPr>
              <a:t>AWS Pricing Calculator</a:t>
            </a:r>
            <a:r>
              <a:rPr lang="en-US" i="1">
                <a:solidFill>
                  <a:srgbClr val="000000"/>
                </a:solidFill>
                <a:ea typeface="+mn-lt"/>
                <a:cs typeface="+mn-lt"/>
              </a:rPr>
              <a:t>**, based on BallotOnline's projected infrastructure needs and usage patterns.**</a:t>
            </a:r>
            <a:endParaRPr lang="en-US" i="1"/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B613BAF-539E-7321-3340-F8B7B7B6A672}"/>
              </a:ext>
            </a:extLst>
          </p:cNvPr>
          <p:cNvSpPr txBox="1">
            <a:spLocks/>
          </p:cNvSpPr>
          <p:nvPr/>
        </p:nvSpPr>
        <p:spPr>
          <a:xfrm>
            <a:off x="11070492" y="5949269"/>
            <a:ext cx="631065" cy="296214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</a:rPr>
              <a:t>15</a:t>
            </a:r>
          </a:p>
        </p:txBody>
      </p:sp>
      <p:pic>
        <p:nvPicPr>
          <p:cNvPr id="3" name="Recording (9)">
            <a:hlinkClick r:id="" action="ppaction://media"/>
            <a:extLst>
              <a:ext uri="{FF2B5EF4-FFF2-40B4-BE49-F238E27FC236}">
                <a16:creationId xmlns:a16="http://schemas.microsoft.com/office/drawing/2014/main" id="{E3910B09-1DB4-BAD3-EB24-1BD0460524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10875" y="4929798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7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968605-68A2-DC4D-56EA-445F8959517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46813"/>
            <a:ext cx="631825" cy="29527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885E14-EAF6-92C5-3986-CB718129C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616" y="3204309"/>
            <a:ext cx="4228844" cy="3653693"/>
          </a:xfrm>
          <a:prstGeom prst="rect">
            <a:avLst/>
          </a:prstGeom>
        </p:spPr>
      </p:pic>
      <p:pic>
        <p:nvPicPr>
          <p:cNvPr id="10" name="Picture 9" descr="Output image">
            <a:extLst>
              <a:ext uri="{FF2B5EF4-FFF2-40B4-BE49-F238E27FC236}">
                <a16:creationId xmlns:a16="http://schemas.microsoft.com/office/drawing/2014/main" id="{D927C769-31E5-369F-7F17-57CB9E3F9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84" y="233362"/>
            <a:ext cx="10632830" cy="2962275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B1CA1CC-8C08-53E0-0316-368621857927}"/>
              </a:ext>
            </a:extLst>
          </p:cNvPr>
          <p:cNvSpPr txBox="1">
            <a:spLocks/>
          </p:cNvSpPr>
          <p:nvPr/>
        </p:nvSpPr>
        <p:spPr>
          <a:xfrm>
            <a:off x="11070492" y="5949269"/>
            <a:ext cx="631065" cy="296214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EA480B-B2D5-9B67-B0FA-974660E52868}"/>
              </a:ext>
            </a:extLst>
          </p:cNvPr>
          <p:cNvSpPr txBox="1"/>
          <p:nvPr/>
        </p:nvSpPr>
        <p:spPr>
          <a:xfrm>
            <a:off x="782310" y="3470648"/>
            <a:ext cx="318682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🟣 On-Premises: 65.6%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🔵 AWS Cloud: 34.4%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8D43E3-CFD3-4F92-368A-DA405AE251D3}"/>
              </a:ext>
            </a:extLst>
          </p:cNvPr>
          <p:cNvSpPr txBox="1"/>
          <p:nvPr/>
        </p:nvSpPr>
        <p:spPr>
          <a:xfrm>
            <a:off x="783595" y="4397439"/>
            <a:ext cx="303668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The cloud solution represents just 34% of what we currently spend.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algn="l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7CC717-67D7-1D46-4B70-ED2F55DDD0C4}"/>
              </a:ext>
            </a:extLst>
          </p:cNvPr>
          <p:cNvSpPr txBox="1"/>
          <p:nvPr/>
        </p:nvSpPr>
        <p:spPr>
          <a:xfrm>
            <a:off x="8512342" y="3427971"/>
            <a:ext cx="3558312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b="1">
                <a:solidFill>
                  <a:schemeClr val="bg1"/>
                </a:solidFill>
                <a:ea typeface="+mn-lt"/>
                <a:cs typeface="+mn-lt"/>
              </a:rPr>
              <a:t>Compared to infrastructure costs only ($7.6M): </a:t>
            </a: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The estimated savings are approximately </a:t>
            </a:r>
            <a:r>
              <a:rPr lang="en-US" sz="1400" b="1">
                <a:solidFill>
                  <a:schemeClr val="bg1"/>
                </a:solidFill>
                <a:ea typeface="+mn-lt"/>
                <a:cs typeface="+mn-lt"/>
              </a:rPr>
              <a:t>48%</a:t>
            </a: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 when migrating to the cloud.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1400" b="1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>
                <a:solidFill>
                  <a:schemeClr val="bg1"/>
                </a:solidFill>
                <a:ea typeface="+mn-lt"/>
                <a:cs typeface="+mn-lt"/>
              </a:rPr>
              <a:t>Compared to the total IT budget ($10M): </a:t>
            </a: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The estimated savings increase to around </a:t>
            </a:r>
            <a:r>
              <a:rPr lang="en-US" sz="1400" b="1">
                <a:solidFill>
                  <a:schemeClr val="bg1"/>
                </a:solidFill>
                <a:ea typeface="+mn-lt"/>
                <a:cs typeface="+mn-lt"/>
              </a:rPr>
              <a:t>60%</a:t>
            </a: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, reflecting a broader financial impact.</a:t>
            </a:r>
            <a:endParaRPr lang="en-US" sz="1400">
              <a:solidFill>
                <a:schemeClr val="bg1"/>
              </a:solidFill>
            </a:endParaRPr>
          </a:p>
          <a:p>
            <a:pPr marL="285750" indent="-285750" algn="l">
              <a:buFont typeface="Arial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765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D34E93C-DA6A-216E-92EC-64EFBE611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8. IT Business Requirements</a:t>
            </a:r>
            <a:endParaRPr lang="en-US"/>
          </a:p>
        </p:txBody>
      </p:sp>
      <p:pic>
        <p:nvPicPr>
          <p:cNvPr id="9" name="Picture Placeholder 8" descr="A person and person standing next to a computer&#10;&#10;AI-generated content may be incorrect.">
            <a:extLst>
              <a:ext uri="{FF2B5EF4-FFF2-40B4-BE49-F238E27FC236}">
                <a16:creationId xmlns:a16="http://schemas.microsoft.com/office/drawing/2014/main" id="{EE0AE0A5-2D5D-AF36-A91E-76B35486139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35008" t="878" r="14909" b="-1025"/>
          <a:stretch/>
        </p:blipFill>
        <p:spPr>
          <a:xfrm>
            <a:off x="0" y="-391"/>
            <a:ext cx="6106056" cy="686804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62FDFB-D3A1-19A6-559B-E2A56C1A95D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46813"/>
            <a:ext cx="631825" cy="29527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B657440-B97F-A4DF-65A4-8A214538AFEA}"/>
              </a:ext>
            </a:extLst>
          </p:cNvPr>
          <p:cNvSpPr txBox="1">
            <a:spLocks/>
          </p:cNvSpPr>
          <p:nvPr/>
        </p:nvSpPr>
        <p:spPr>
          <a:xfrm>
            <a:off x="11070492" y="6089637"/>
            <a:ext cx="631065" cy="296214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450131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50FF3-CE3C-DDFB-B8EA-5BA1668A1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18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D8048AC-CFD6-457A-5243-63B165404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737008"/>
              </p:ext>
            </p:extLst>
          </p:nvPr>
        </p:nvGraphicFramePr>
        <p:xfrm>
          <a:off x="1094153" y="967153"/>
          <a:ext cx="10013540" cy="4770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6770">
                  <a:extLst>
                    <a:ext uri="{9D8B030D-6E8A-4147-A177-3AD203B41FA5}">
                      <a16:colId xmlns:a16="http://schemas.microsoft.com/office/drawing/2014/main" val="1224703001"/>
                    </a:ext>
                  </a:extLst>
                </a:gridCol>
                <a:gridCol w="5006770">
                  <a:extLst>
                    <a:ext uri="{9D8B030D-6E8A-4147-A177-3AD203B41FA5}">
                      <a16:colId xmlns:a16="http://schemas.microsoft.com/office/drawing/2014/main" val="1508118422"/>
                    </a:ext>
                  </a:extLst>
                </a:gridCol>
              </a:tblGrid>
              <a:tr h="795106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Neue Haas Grotesk Text Pro"/>
                        </a:rPr>
                        <a:t>Functional Requirements: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Neue Haas Grotesk Text Pro"/>
                        </a:rPr>
                        <a:t>Non-Functional Requirements:</a:t>
                      </a:r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262304"/>
                  </a:ext>
                </a:extLst>
              </a:tr>
              <a:tr h="79510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Neue Haas Grotesk Text Pro"/>
                        </a:rPr>
                        <a:t>Support for global access with multi-language options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Neue Haas Grotesk Text Pro"/>
                        </a:rPr>
                        <a:t>99.99% availability during elections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92413"/>
                  </a:ext>
                </a:extLst>
              </a:tr>
              <a:tr h="79510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Neue Haas Grotesk Text Pro"/>
                        </a:rPr>
                        <a:t>Auto-scaling during election traffic surges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Neue Haas Grotesk Text Pro"/>
                        </a:rPr>
                        <a:t>Compliance with regulations (e.g., GDPR, FedRAMP)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198190"/>
                  </a:ext>
                </a:extLst>
              </a:tr>
              <a:tr h="79510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Neue Haas Grotesk Text Pro"/>
                        </a:rPr>
                        <a:t>Integration with existing SSO systems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Neue Haas Grotesk Text Pro"/>
                        </a:rPr>
                        <a:t>Multi-region scalability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222586"/>
                  </a:ext>
                </a:extLst>
              </a:tr>
              <a:tr h="79510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Neue Haas Grotesk Text Pro"/>
                        </a:rPr>
                        <a:t>Real-time backup and recovery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Neue Haas Grotesk Text Pro"/>
                        </a:rPr>
                        <a:t>Budget adherence (~$330K/month)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370018"/>
                  </a:ext>
                </a:extLst>
              </a:tr>
              <a:tr h="79510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Neue Haas Grotesk Text Pro"/>
                        </a:rPr>
                        <a:t>Secure remote access for all users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Neue Haas Grotesk Text Pro"/>
                        </a:rPr>
                        <a:t>24/7 monitoring and incident response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614216"/>
                  </a:ext>
                </a:extLst>
              </a:tr>
            </a:tbl>
          </a:graphicData>
        </a:graphic>
      </p:graphicFrame>
      <p:pic>
        <p:nvPicPr>
          <p:cNvPr id="2" name="Recording (10)">
            <a:hlinkClick r:id="" action="ppaction://media"/>
            <a:extLst>
              <a:ext uri="{FF2B5EF4-FFF2-40B4-BE49-F238E27FC236}">
                <a16:creationId xmlns:a16="http://schemas.microsoft.com/office/drawing/2014/main" id="{DDB2B9CF-3DD5-E2E4-7FDE-3AAA00EEB2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flipH="1">
            <a:off x="11111279" y="5730875"/>
            <a:ext cx="735134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50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170" y="2917"/>
            <a:ext cx="4976447" cy="1419484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b="0">
                <a:cs typeface="Arial"/>
              </a:rPr>
              <a:t>Executive Summary</a:t>
            </a:r>
            <a:endParaRPr lang="en-US"/>
          </a:p>
          <a:p>
            <a:endParaRPr lang="en-US" dirty="0"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9170" y="1135186"/>
            <a:ext cx="6559060" cy="5268423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>
                <a:ea typeface="+mn-lt"/>
                <a:cs typeface="+mn-lt"/>
              </a:rPr>
              <a:t>BallotOnline has reached full capacity with its current on-premises infrastructure.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Global expansion requires a scalable and flexible infrastructure solution.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Cloud adoption is projected to reduce IT costs by </a:t>
            </a:r>
            <a:r>
              <a:rPr lang="en-US">
                <a:ea typeface="+mn-lt"/>
                <a:cs typeface="+mn-lt"/>
              </a:rPr>
              <a:t>approximately 60% annually, from $10.8M (IT annual budget) to $3.98M.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Cloud offers:</a:t>
            </a:r>
            <a:endParaRPr lang="en-US"/>
          </a:p>
          <a:p>
            <a:pPr marL="342900" indent="-342900">
              <a:lnSpc>
                <a:spcPct val="220000"/>
              </a:lnSpc>
              <a:buFont typeface="Wingdings" panose="020B0604020202020204" pitchFamily="34" charset="0"/>
              <a:buChar char="q"/>
            </a:pPr>
            <a:r>
              <a:rPr lang="en-US">
                <a:ea typeface="+mn-lt"/>
                <a:cs typeface="+mn-lt"/>
              </a:rPr>
              <a:t>Faster response to business growth</a:t>
            </a:r>
            <a:endParaRPr lang="en-US"/>
          </a:p>
          <a:p>
            <a:pPr marL="342900" indent="-342900">
              <a:lnSpc>
                <a:spcPct val="220000"/>
              </a:lnSpc>
              <a:buFont typeface="Wingdings" panose="020B0604020202020204" pitchFamily="34" charset="0"/>
              <a:buChar char="q"/>
            </a:pPr>
            <a:r>
              <a:rPr lang="en-US">
                <a:ea typeface="+mn-lt"/>
                <a:cs typeface="+mn-lt"/>
              </a:rPr>
              <a:t>Reduced operational complexity</a:t>
            </a:r>
            <a:endParaRPr lang="en-US"/>
          </a:p>
          <a:p>
            <a:pPr marL="342900" indent="-342900">
              <a:lnSpc>
                <a:spcPct val="220000"/>
              </a:lnSpc>
              <a:buFont typeface="Wingdings" panose="020B0604020202020204" pitchFamily="34" charset="0"/>
              <a:buChar char="q"/>
            </a:pPr>
            <a:r>
              <a:rPr lang="en-US">
                <a:ea typeface="+mn-lt"/>
                <a:cs typeface="+mn-lt"/>
              </a:rPr>
              <a:t>Robust backup and disaster recovery options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Recommendation</a:t>
            </a:r>
            <a:r>
              <a:rPr lang="en-US">
                <a:ea typeface="+mn-lt"/>
                <a:cs typeface="+mn-lt"/>
              </a:rPr>
              <a:t>: Shift to a Cloud-First strategy to support scalability, agility, and long-term growth.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5092" y="6402562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Recording (2)">
            <a:hlinkClick r:id="" action="ppaction://media"/>
            <a:extLst>
              <a:ext uri="{FF2B5EF4-FFF2-40B4-BE49-F238E27FC236}">
                <a16:creationId xmlns:a16="http://schemas.microsoft.com/office/drawing/2014/main" id="{04881931-16F0-77C8-8980-F78A51D1B6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91337" y="5486644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C8B37-6055-73A1-F21E-EDBA3DF93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/>
          <a:p>
            <a:r>
              <a:rPr lang="en-US" sz="4400"/>
              <a:t>9. SWOT Analysis: Cloud Adoption for BallotOnline</a:t>
            </a:r>
          </a:p>
          <a:p>
            <a:r>
              <a:rPr lang="en-US" sz="4400"/>
              <a:t>Strengths</a:t>
            </a:r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6FB499F6-3283-DE4E-B1E1-6A4699FB58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643" r="8" b="8"/>
          <a:stretch/>
        </p:blipFill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F9C0622A-8667-7D82-DAFB-17C833024131}"/>
              </a:ext>
            </a:extLst>
          </p:cNvPr>
          <p:cNvSpPr txBox="1">
            <a:spLocks/>
          </p:cNvSpPr>
          <p:nvPr/>
        </p:nvSpPr>
        <p:spPr>
          <a:xfrm>
            <a:off x="693255" y="6209953"/>
            <a:ext cx="631065" cy="296214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</a:rPr>
              <a:t>19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335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3713D1-0127-1C52-D454-115CF83CB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F4AB444-76DC-D1DE-B142-E0D291B9728B}"/>
              </a:ext>
            </a:extLst>
          </p:cNvPr>
          <p:cNvSpPr/>
          <p:nvPr/>
        </p:nvSpPr>
        <p:spPr>
          <a:xfrm>
            <a:off x="2356184" y="309272"/>
            <a:ext cx="4221078" cy="3118184"/>
          </a:xfrm>
          <a:prstGeom prst="roundRect">
            <a:avLst/>
          </a:prstGeom>
          <a:solidFill>
            <a:srgbClr val="A8C1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Cost savings (~60%)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High flexibility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Operational efficiency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Built-in disaster recovery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89B08FA-3C11-93F6-34E4-710738700370}"/>
              </a:ext>
            </a:extLst>
          </p:cNvPr>
          <p:cNvSpPr/>
          <p:nvPr/>
        </p:nvSpPr>
        <p:spPr>
          <a:xfrm>
            <a:off x="6947722" y="309272"/>
            <a:ext cx="4221078" cy="3118184"/>
          </a:xfrm>
          <a:prstGeom prst="roundRect">
            <a:avLst/>
          </a:prstGeom>
          <a:solidFill>
            <a:srgbClr val="FF9C9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Vendor lock-in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Compliance complexity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Internet dependency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Training required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5D2C9E0-7249-69B4-3387-451F7C402C9F}"/>
              </a:ext>
            </a:extLst>
          </p:cNvPr>
          <p:cNvSpPr/>
          <p:nvPr/>
        </p:nvSpPr>
        <p:spPr>
          <a:xfrm>
            <a:off x="2356183" y="3562426"/>
            <a:ext cx="4221078" cy="3118184"/>
          </a:xfrm>
          <a:prstGeom prst="roundRect">
            <a:avLst/>
          </a:prstGeom>
          <a:solidFill>
            <a:srgbClr val="A3FF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Expand into global markets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Utilize advanced services (AI, analytics)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Improve uptime and performance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Accelerate service delivery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F739FAC-A06F-9676-5C62-2E5041997806}"/>
              </a:ext>
            </a:extLst>
          </p:cNvPr>
          <p:cNvSpPr/>
          <p:nvPr/>
        </p:nvSpPr>
        <p:spPr>
          <a:xfrm>
            <a:off x="6947722" y="3562426"/>
            <a:ext cx="4221078" cy="3118184"/>
          </a:xfrm>
          <a:prstGeom prst="roundRect">
            <a:avLst/>
          </a:prstGeom>
          <a:solidFill>
            <a:srgbClr val="FFD65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Data breaches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Regulatory barriers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Cloud outages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Uncontrolled cost growth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7618BD-018D-7521-8FB3-9BF240507AD9}"/>
              </a:ext>
            </a:extLst>
          </p:cNvPr>
          <p:cNvSpPr txBox="1"/>
          <p:nvPr/>
        </p:nvSpPr>
        <p:spPr>
          <a:xfrm>
            <a:off x="3689684" y="391026"/>
            <a:ext cx="16042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Strengths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020017-C376-E997-A2C9-D7EFE43A4CDB}"/>
              </a:ext>
            </a:extLst>
          </p:cNvPr>
          <p:cNvSpPr txBox="1"/>
          <p:nvPr/>
        </p:nvSpPr>
        <p:spPr>
          <a:xfrm>
            <a:off x="8134684" y="391026"/>
            <a:ext cx="16042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Weaknesses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137564-46AC-D750-F579-021ABAC5984B}"/>
              </a:ext>
            </a:extLst>
          </p:cNvPr>
          <p:cNvSpPr txBox="1"/>
          <p:nvPr/>
        </p:nvSpPr>
        <p:spPr>
          <a:xfrm>
            <a:off x="8134684" y="3566026"/>
            <a:ext cx="16042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Threats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017827-6716-E40A-1FFF-28C1668C9146}"/>
              </a:ext>
            </a:extLst>
          </p:cNvPr>
          <p:cNvSpPr txBox="1"/>
          <p:nvPr/>
        </p:nvSpPr>
        <p:spPr>
          <a:xfrm>
            <a:off x="3533375" y="3566026"/>
            <a:ext cx="192659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Opportunities</a:t>
            </a:r>
          </a:p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18E6380-E018-B335-295A-E8BDFF8A0E80}"/>
              </a:ext>
            </a:extLst>
          </p:cNvPr>
          <p:cNvSpPr txBox="1">
            <a:spLocks/>
          </p:cNvSpPr>
          <p:nvPr/>
        </p:nvSpPr>
        <p:spPr>
          <a:xfrm>
            <a:off x="693255" y="6209953"/>
            <a:ext cx="631065" cy="296214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</a:rPr>
              <a:t>20</a:t>
            </a:r>
            <a:endParaRPr lang="en-US" dirty="0"/>
          </a:p>
        </p:txBody>
      </p:sp>
      <p:pic>
        <p:nvPicPr>
          <p:cNvPr id="2" name="Recording (11)">
            <a:hlinkClick r:id="" action="ppaction://media"/>
            <a:extLst>
              <a:ext uri="{FF2B5EF4-FFF2-40B4-BE49-F238E27FC236}">
                <a16:creationId xmlns:a16="http://schemas.microsoft.com/office/drawing/2014/main" id="{3795B7B8-0D7C-72E7-51B4-7876A92FAF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7951" y="5125183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7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3E089-0233-7296-0411-2A1967F1F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986890"/>
            <a:ext cx="4632909" cy="1446446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Final Strategic </a:t>
            </a:r>
            <a:r>
              <a:rPr lang="en-US" dirty="0">
                <a:ea typeface="+mj-lt"/>
                <a:cs typeface="+mj-lt"/>
              </a:rPr>
              <a:t>Notes:</a:t>
            </a:r>
            <a:endParaRPr lang="en-US"/>
          </a:p>
        </p:txBody>
      </p:sp>
      <p:pic>
        <p:nvPicPr>
          <p:cNvPr id="5" name="Picture Placeholder 4" descr="A blueprint of a house&#10;&#10;AI-generated content may be incorrect.">
            <a:extLst>
              <a:ext uri="{FF2B5EF4-FFF2-40B4-BE49-F238E27FC236}">
                <a16:creationId xmlns:a16="http://schemas.microsoft.com/office/drawing/2014/main" id="{F90A824E-3974-A8D4-FE0B-50CFD0C1420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9329" r="19329"/>
          <a:stretch/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EDFB1-12DD-0E37-9618-3C5C2B13D12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83923" y="3093747"/>
            <a:ext cx="4896677" cy="3760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>
                <a:ea typeface="+mn-lt"/>
                <a:cs typeface="+mn-lt"/>
              </a:rPr>
              <a:t>Leverage strengths to maximize opportunities</a:t>
            </a:r>
            <a:endParaRPr lang="en-US"/>
          </a:p>
          <a:p>
            <a:pPr marL="457200" indent="-457200">
              <a:buAutoNum type="arabicPeriod"/>
            </a:pPr>
            <a:r>
              <a:rPr lang="en-US">
                <a:ea typeface="+mn-lt"/>
                <a:cs typeface="+mn-lt"/>
              </a:rPr>
              <a:t>Address weaknesses via training and cloud governance</a:t>
            </a:r>
            <a:endParaRPr lang="en-US"/>
          </a:p>
          <a:p>
            <a:pPr marL="457200" indent="-457200">
              <a:buAutoNum type="arabicPeriod"/>
            </a:pPr>
            <a:r>
              <a:rPr lang="en-US">
                <a:ea typeface="+mn-lt"/>
                <a:cs typeface="+mn-lt"/>
              </a:rPr>
              <a:t>Mitigate threats with robust security and compliance tools</a:t>
            </a:r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4042E32-3C35-A30B-32B0-97900C9EAC18}"/>
              </a:ext>
            </a:extLst>
          </p:cNvPr>
          <p:cNvSpPr txBox="1">
            <a:spLocks/>
          </p:cNvSpPr>
          <p:nvPr/>
        </p:nvSpPr>
        <p:spPr>
          <a:xfrm>
            <a:off x="11341202" y="6240032"/>
            <a:ext cx="631065" cy="296214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</a:rPr>
              <a:t>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405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F398FDD-E639-CF6A-B875-443655F2B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Kareem Rizk</a:t>
            </a:r>
          </a:p>
          <a:p>
            <a:r>
              <a:rPr lang="en-US" dirty="0"/>
              <a:t>202-621-4174</a:t>
            </a:r>
          </a:p>
          <a:p>
            <a:r>
              <a:rPr lang="en-US" dirty="0">
                <a:hlinkClick r:id="rId7"/>
              </a:rPr>
              <a:t>Krizk1@student.umgc.edu</a:t>
            </a:r>
          </a:p>
          <a:p>
            <a:r>
              <a:rPr lang="en-US" dirty="0">
                <a:hlinkClick r:id="rId8"/>
              </a:rPr>
              <a:t>Kareem.magdy5@gmail.com</a:t>
            </a:r>
            <a:endParaRPr lang="en-US" dirty="0"/>
          </a:p>
          <a:p>
            <a:endParaRPr lang="en-US" dirty="0"/>
          </a:p>
        </p:txBody>
      </p:sp>
      <p:pic>
        <p:nvPicPr>
          <p:cNvPr id="2" name="Recording (12)">
            <a:hlinkClick r:id="" action="ppaction://media"/>
            <a:extLst>
              <a:ext uri="{FF2B5EF4-FFF2-40B4-BE49-F238E27FC236}">
                <a16:creationId xmlns:a16="http://schemas.microsoft.com/office/drawing/2014/main" id="{DF806690-7BCD-306B-3A5C-2BD7CB70E4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420106" y="5174029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05347-E085-BB91-1EB2-6D8AC5E9B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125"/>
            <a:ext cx="10439401" cy="573664"/>
          </a:xfrm>
        </p:spPr>
        <p:txBody>
          <a:bodyPr/>
          <a:lstStyle/>
          <a:p>
            <a:r>
              <a:rPr lang="en-US"/>
              <a:t>REFERENCES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E2DFC6-086D-953C-D494-39877373AD1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09541" y="939597"/>
            <a:ext cx="10139458" cy="509533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ea typeface="+mn-lt"/>
                <a:cs typeface="+mn-lt"/>
              </a:rPr>
              <a:t>National Institute of Standards and Technology (NIST). (2011). </a:t>
            </a:r>
            <a:r>
              <a:rPr lang="en-US" i="1">
                <a:ea typeface="+mn-lt"/>
                <a:cs typeface="+mn-lt"/>
              </a:rPr>
              <a:t>The NIST Definition of Cloud Computing (SP 800-145)</a:t>
            </a:r>
            <a:r>
              <a:rPr lang="en-US">
                <a:ea typeface="+mn-lt"/>
                <a:cs typeface="+mn-lt"/>
              </a:rPr>
              <a:t>. </a:t>
            </a:r>
            <a:r>
              <a:rPr lang="en-US" dirty="0">
                <a:ea typeface="+mn-lt"/>
                <a:cs typeface="+mn-lt"/>
                <a:hlinkClick r:id="rId2"/>
              </a:rPr>
              <a:t>https://nvlpubs.nist.gov/nistpubs/Legacy/SP/nistspecialpublication800-145.pdf</a:t>
            </a:r>
            <a:endParaRPr lang="en-US">
              <a:latin typeface="Tenorite"/>
              <a:cs typeface="Times New Roman"/>
            </a:endParaRPr>
          </a:p>
          <a:p>
            <a:r>
              <a:rPr lang="en-US">
                <a:ea typeface="+mn-lt"/>
                <a:cs typeface="+mn-lt"/>
              </a:rPr>
              <a:t>Amazon Web Services. (n.d.). </a:t>
            </a:r>
            <a:r>
              <a:rPr lang="en-US" i="1">
                <a:ea typeface="+mn-lt"/>
                <a:cs typeface="+mn-lt"/>
              </a:rPr>
              <a:t>AWS Pricing Calculator</a:t>
            </a:r>
            <a:r>
              <a:rPr lang="en-US">
                <a:ea typeface="+mn-lt"/>
                <a:cs typeface="+mn-lt"/>
              </a:rPr>
              <a:t>. </a:t>
            </a:r>
            <a:r>
              <a:rPr lang="en-US" dirty="0">
                <a:ea typeface="+mn-lt"/>
                <a:cs typeface="+mn-lt"/>
                <a:hlinkClick r:id="rId3"/>
              </a:rPr>
              <a:t>https://calculator.aws.amazon.com/</a:t>
            </a:r>
          </a:p>
          <a:p>
            <a:r>
              <a:rPr lang="en-US">
                <a:ea typeface="+mn-lt"/>
                <a:cs typeface="+mn-lt"/>
              </a:rPr>
              <a:t>Amazon Web Services. (n.d.). </a:t>
            </a:r>
            <a:r>
              <a:rPr lang="en-US" i="1">
                <a:ea typeface="+mn-lt"/>
                <a:cs typeface="+mn-lt"/>
              </a:rPr>
              <a:t>What is Amazon EC2?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>
                <a:ea typeface="+mn-lt"/>
                <a:cs typeface="+mn-lt"/>
                <a:hlinkClick r:id="rId4"/>
              </a:rPr>
              <a:t>https://aws.amazon.com/ec2/</a:t>
            </a:r>
          </a:p>
          <a:p>
            <a:r>
              <a:rPr lang="en-US">
                <a:ea typeface="+mn-lt"/>
                <a:cs typeface="+mn-lt"/>
              </a:rPr>
              <a:t>Amazon Web Services. (n.d.). </a:t>
            </a:r>
            <a:r>
              <a:rPr lang="en-US" i="1">
                <a:ea typeface="+mn-lt"/>
                <a:cs typeface="+mn-lt"/>
              </a:rPr>
              <a:t>Amazon RDS</a:t>
            </a:r>
            <a:r>
              <a:rPr lang="en-US">
                <a:ea typeface="+mn-lt"/>
                <a:cs typeface="+mn-lt"/>
              </a:rPr>
              <a:t>. </a:t>
            </a:r>
            <a:r>
              <a:rPr lang="en-US" dirty="0">
                <a:ea typeface="+mn-lt"/>
                <a:cs typeface="+mn-lt"/>
                <a:hlinkClick r:id="rId5"/>
              </a:rPr>
              <a:t>https://aws.amazon.com/rds/</a:t>
            </a:r>
          </a:p>
          <a:p>
            <a:r>
              <a:rPr lang="en-US">
                <a:ea typeface="+mn-lt"/>
                <a:cs typeface="+mn-lt"/>
              </a:rPr>
              <a:t>Amazon Web Services. (n.d.). </a:t>
            </a:r>
            <a:r>
              <a:rPr lang="en-US" i="1">
                <a:ea typeface="+mn-lt"/>
                <a:cs typeface="+mn-lt"/>
              </a:rPr>
              <a:t>Amazon S3</a:t>
            </a:r>
            <a:r>
              <a:rPr lang="en-US">
                <a:ea typeface="+mn-lt"/>
                <a:cs typeface="+mn-lt"/>
              </a:rPr>
              <a:t>. </a:t>
            </a:r>
            <a:r>
              <a:rPr lang="en-US" dirty="0">
                <a:ea typeface="+mn-lt"/>
                <a:cs typeface="+mn-lt"/>
                <a:hlinkClick r:id="rId6"/>
              </a:rPr>
              <a:t>https://aws.amazon.com/s3/</a:t>
            </a:r>
          </a:p>
          <a:p>
            <a:r>
              <a:rPr lang="en-US">
                <a:ea typeface="+mn-lt"/>
                <a:cs typeface="+mn-lt"/>
              </a:rPr>
              <a:t>Gartner. (2023). </a:t>
            </a:r>
            <a:r>
              <a:rPr lang="en-US" i="1">
                <a:ea typeface="+mn-lt"/>
                <a:cs typeface="+mn-lt"/>
              </a:rPr>
              <a:t>Magic Quadrant for Cloud Infrastructure and Platform Services</a:t>
            </a:r>
            <a:r>
              <a:rPr lang="en-US">
                <a:ea typeface="+mn-lt"/>
                <a:cs typeface="+mn-lt"/>
              </a:rPr>
              <a:t>. </a:t>
            </a:r>
            <a:r>
              <a:rPr lang="en-US" dirty="0">
                <a:ea typeface="+mn-lt"/>
                <a:cs typeface="+mn-lt"/>
                <a:hlinkClick r:id="rId7"/>
              </a:rPr>
              <a:t>https://www.gartner.com/en/documents/4005995</a:t>
            </a:r>
            <a:endParaRPr lang="en-US"/>
          </a:p>
          <a:p>
            <a:r>
              <a:rPr lang="en-US">
                <a:ea typeface="+mn-lt"/>
                <a:cs typeface="+mn-lt"/>
              </a:rPr>
              <a:t>University of Maryland Global Campus (UMGC). (2025). </a:t>
            </a:r>
            <a:r>
              <a:rPr lang="en-US" i="1">
                <a:ea typeface="+mn-lt"/>
                <a:cs typeface="+mn-lt"/>
              </a:rPr>
              <a:t>Project 1: Overview of Cloud Technology Guidelines</a:t>
            </a:r>
            <a:r>
              <a:rPr lang="en-US">
                <a:ea typeface="+mn-lt"/>
                <a:cs typeface="+mn-lt"/>
              </a:rPr>
              <a:t>. </a:t>
            </a:r>
            <a:r>
              <a:rPr lang="en-US" dirty="0">
                <a:ea typeface="+mn-lt"/>
                <a:cs typeface="+mn-lt"/>
                <a:hlinkClick r:id="rId8"/>
              </a:rPr>
              <a:t>https://learn.umgc.edu</a:t>
            </a:r>
            <a:endParaRPr lang="en-US"/>
          </a:p>
          <a:p>
            <a:r>
              <a:rPr lang="en-US">
                <a:ea typeface="+mn-lt"/>
                <a:cs typeface="+mn-lt"/>
              </a:rPr>
              <a:t>Anthes, G. (2010). </a:t>
            </a:r>
            <a:r>
              <a:rPr lang="en-US" i="1">
                <a:ea typeface="+mn-lt"/>
                <a:cs typeface="+mn-lt"/>
              </a:rPr>
              <a:t>Security in the Cloud</a:t>
            </a:r>
            <a:r>
              <a:rPr lang="en-US">
                <a:ea typeface="+mn-lt"/>
                <a:cs typeface="+mn-lt"/>
              </a:rPr>
              <a:t>. </a:t>
            </a:r>
            <a:r>
              <a:rPr lang="en-US" i="1">
                <a:ea typeface="+mn-lt"/>
                <a:cs typeface="+mn-lt"/>
              </a:rPr>
              <a:t>Communications of the ACM</a:t>
            </a:r>
            <a:r>
              <a:rPr lang="en-US">
                <a:ea typeface="+mn-lt"/>
                <a:cs typeface="+mn-lt"/>
              </a:rPr>
              <a:t>, 53(11), 16–18. </a:t>
            </a:r>
            <a:r>
              <a:rPr lang="en-US" dirty="0">
                <a:ea typeface="+mn-lt"/>
                <a:cs typeface="+mn-lt"/>
                <a:hlinkClick r:id="rId9"/>
              </a:rPr>
              <a:t>https://doi.org/10.1145/1839676.1839683</a:t>
            </a:r>
            <a:endParaRPr lang="en-US"/>
          </a:p>
          <a:p>
            <a:r>
              <a:rPr lang="en-US" dirty="0">
                <a:latin typeface="Tenorite"/>
                <a:cs typeface="Times New Roman"/>
                <a:hlinkClick r:id="rId10"/>
              </a:rPr>
              <a:t>AWS resources calculations.</a:t>
            </a:r>
            <a:endParaRPr lang="en-US" dirty="0">
              <a:latin typeface="Tenorite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15B529-B55A-C653-B9B2-77425DFEE0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076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6FD5F-786B-1974-5F47-94CA02CF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862" y="1252025"/>
            <a:ext cx="5181600" cy="3368819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2. What is Cloud </a:t>
            </a:r>
            <a:r>
              <a:rPr lang="en-US" dirty="0">
                <a:ea typeface="+mj-lt"/>
                <a:cs typeface="+mj-lt"/>
              </a:rPr>
              <a:t>Computing?</a:t>
            </a:r>
            <a:endParaRPr lang="en-US" dirty="0"/>
          </a:p>
        </p:txBody>
      </p:sp>
      <p:pic>
        <p:nvPicPr>
          <p:cNvPr id="14" name="Picture Placeholder 13" descr="Data center interior">
            <a:extLst>
              <a:ext uri="{FF2B5EF4-FFF2-40B4-BE49-F238E27FC236}">
                <a16:creationId xmlns:a16="http://schemas.microsoft.com/office/drawing/2014/main" id="{F28819F3-7D3B-EB42-24FD-3C0BBC5963B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4954" r="24954"/>
          <a:stretch/>
        </p:blipFill>
        <p:spPr>
          <a:xfrm>
            <a:off x="5675532" y="-10159"/>
            <a:ext cx="6116320" cy="6868160"/>
          </a:xfr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43816BD9-B7A0-3F9B-AF49-F87BFE7B415E}"/>
              </a:ext>
            </a:extLst>
          </p:cNvPr>
          <p:cNvSpPr txBox="1">
            <a:spLocks/>
          </p:cNvSpPr>
          <p:nvPr/>
        </p:nvSpPr>
        <p:spPr>
          <a:xfrm>
            <a:off x="814137" y="5945465"/>
            <a:ext cx="631065" cy="296214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</a:rPr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742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4">
            <a:extLst>
              <a:ext uri="{FF2B5EF4-FFF2-40B4-BE49-F238E27FC236}">
                <a16:creationId xmlns:a16="http://schemas.microsoft.com/office/drawing/2014/main" id="{A7E4FE29-6728-CFD1-AB69-B570FF57346C}"/>
              </a:ext>
            </a:extLst>
          </p:cNvPr>
          <p:cNvSpPr txBox="1"/>
          <p:nvPr/>
        </p:nvSpPr>
        <p:spPr>
          <a:xfrm>
            <a:off x="1686253" y="1416538"/>
            <a:ext cx="10243249" cy="526297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On-demand access to computing resources (e.g., servers, storage, databases) over the internet</a:t>
            </a:r>
            <a:endParaRPr lang="en-US" sz="2800" dirty="0">
              <a:solidFill>
                <a:schemeClr val="bg1"/>
              </a:solidFill>
            </a:endParaRPr>
          </a:p>
          <a:p>
            <a:pPr marL="571500" indent="-571500">
              <a:buFont typeface="Arial"/>
              <a:buChar char="•"/>
            </a:pPr>
            <a:endParaRPr lang="en-US" sz="2800" dirty="0">
              <a:solidFill>
                <a:schemeClr val="bg1"/>
              </a:solidFill>
              <a:ea typeface="+mn-lt"/>
              <a:cs typeface="+mn-lt"/>
            </a:endParaRPr>
          </a:p>
          <a:p>
            <a:pPr marL="571500" indent="-571500"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Based on a pay-as-you-go model — no need to buy physical hardware</a:t>
            </a:r>
            <a:endParaRPr lang="en-US" sz="2800" dirty="0">
              <a:solidFill>
                <a:schemeClr val="bg1"/>
              </a:solidFill>
            </a:endParaRPr>
          </a:p>
          <a:p>
            <a:pPr marL="571500" indent="-571500">
              <a:buFont typeface="Arial"/>
              <a:buChar char="•"/>
            </a:pPr>
            <a:endParaRPr lang="en-US" sz="2800" dirty="0">
              <a:solidFill>
                <a:schemeClr val="bg1"/>
              </a:solidFill>
              <a:ea typeface="+mn-lt"/>
              <a:cs typeface="+mn-lt"/>
            </a:endParaRPr>
          </a:p>
          <a:p>
            <a:pPr marL="571500" indent="-571500"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Scalable, flexible, and managed by cloud providers</a:t>
            </a:r>
            <a:endParaRPr lang="en-US" sz="2800" dirty="0">
              <a:solidFill>
                <a:schemeClr val="bg1"/>
              </a:solidFill>
            </a:endParaRPr>
          </a:p>
          <a:p>
            <a:pPr marL="571500" indent="-571500">
              <a:buFont typeface="Arial"/>
              <a:buChar char="•"/>
            </a:pPr>
            <a:endParaRPr lang="en-US" sz="2800" dirty="0">
              <a:solidFill>
                <a:schemeClr val="bg1"/>
              </a:solidFill>
              <a:ea typeface="+mn-lt"/>
              <a:cs typeface="+mn-lt"/>
            </a:endParaRPr>
          </a:p>
          <a:p>
            <a:pPr marL="571500" indent="-571500"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Defined by NIST as a model enabling convenient, on-demand network access to shared resources</a:t>
            </a:r>
            <a:endParaRPr lang="en-US" sz="2800" dirty="0">
              <a:solidFill>
                <a:schemeClr val="bg1"/>
              </a:solidFill>
            </a:endParaRPr>
          </a:p>
          <a:p>
            <a:pPr marL="571500" indent="-571500">
              <a:buFont typeface="Arial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algn="l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5E5D7400-8C75-DF06-2E85-E331875ACEBA}"/>
              </a:ext>
            </a:extLst>
          </p:cNvPr>
          <p:cNvSpPr txBox="1">
            <a:spLocks/>
          </p:cNvSpPr>
          <p:nvPr/>
        </p:nvSpPr>
        <p:spPr>
          <a:xfrm>
            <a:off x="814137" y="5945465"/>
            <a:ext cx="631065" cy="296214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</a:rPr>
              <a:t>3</a:t>
            </a:r>
            <a:endParaRPr lang="en-US" dirty="0"/>
          </a:p>
        </p:txBody>
      </p:sp>
      <p:pic>
        <p:nvPicPr>
          <p:cNvPr id="2" name="Recording (3)">
            <a:hlinkClick r:id="" action="ppaction://media"/>
            <a:extLst>
              <a:ext uri="{FF2B5EF4-FFF2-40B4-BE49-F238E27FC236}">
                <a16:creationId xmlns:a16="http://schemas.microsoft.com/office/drawing/2014/main" id="{6330DF68-A414-6A16-05AC-CC43FD82C6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1952" y="5584337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8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DD59383-E6CD-CF57-B9CF-5820B1CE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7958" y="1995335"/>
            <a:ext cx="4805997" cy="2689629"/>
          </a:xfrm>
        </p:spPr>
        <p:txBody>
          <a:bodyPr/>
          <a:lstStyle/>
          <a:p>
            <a:r>
              <a:rPr lang="en-US" b="0">
                <a:ea typeface="+mj-lt"/>
                <a:cs typeface="+mj-lt"/>
              </a:rPr>
              <a:t>3. Cloud vs. On-Premises – Key Advantages</a:t>
            </a:r>
            <a:endParaRPr lang="en-US"/>
          </a:p>
        </p:txBody>
      </p:sp>
      <p:pic>
        <p:nvPicPr>
          <p:cNvPr id="5" name="Picture Placeholder 4" descr="Illuminated server room panel">
            <a:extLst>
              <a:ext uri="{FF2B5EF4-FFF2-40B4-BE49-F238E27FC236}">
                <a16:creationId xmlns:a16="http://schemas.microsoft.com/office/drawing/2014/main" id="{95D91661-037A-ECB3-7904-2C3843A98D9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0378" r="20378"/>
          <a:stretch/>
        </p:blipFill>
        <p:spPr>
          <a:xfrm>
            <a:off x="0" y="-10160"/>
            <a:ext cx="6096000" cy="6858000"/>
          </a:xfrm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9B9376B7-E8E2-2E0A-41AA-5751D739796E}"/>
              </a:ext>
            </a:extLst>
          </p:cNvPr>
          <p:cNvSpPr txBox="1">
            <a:spLocks/>
          </p:cNvSpPr>
          <p:nvPr/>
        </p:nvSpPr>
        <p:spPr>
          <a:xfrm>
            <a:off x="11211427" y="6236228"/>
            <a:ext cx="631065" cy="296214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76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7273637" cy="807251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Cloud Key Advantages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1415015"/>
            <a:ext cx="8676159" cy="482940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en-US" b="1">
                <a:ea typeface="+mn-lt"/>
                <a:cs typeface="+mn-lt"/>
              </a:rPr>
              <a:t>Scalability</a:t>
            </a:r>
            <a:r>
              <a:rPr lang="en-US" sz="2000" b="1" cap="none">
                <a:ea typeface="+mn-lt"/>
                <a:cs typeface="+mn-lt"/>
              </a:rPr>
              <a:t>:</a:t>
            </a:r>
            <a:r>
              <a:rPr lang="en-US" sz="2000" cap="none">
                <a:ea typeface="+mn-lt"/>
                <a:cs typeface="+mn-lt"/>
              </a:rPr>
              <a:t> </a:t>
            </a:r>
            <a:r>
              <a:rPr lang="en-US">
                <a:ea typeface="+mn-lt"/>
                <a:cs typeface="+mn-lt"/>
              </a:rPr>
              <a:t>Instantly scale resources up or down based </a:t>
            </a:r>
            <a:r>
              <a:rPr lang="en-US" sz="2000" cap="none">
                <a:ea typeface="+mn-lt"/>
                <a:cs typeface="+mn-lt"/>
              </a:rPr>
              <a:t>on </a:t>
            </a:r>
            <a:r>
              <a:rPr lang="en-US">
                <a:ea typeface="+mn-lt"/>
                <a:cs typeface="+mn-lt"/>
              </a:rPr>
              <a:t>demand</a:t>
            </a:r>
            <a:endParaRPr lang="en-US">
              <a:cs typeface="Calibri"/>
            </a:endParaRPr>
          </a:p>
          <a:p>
            <a:pPr>
              <a:lnSpc>
                <a:spcPct val="200000"/>
              </a:lnSpc>
            </a:pPr>
            <a:r>
              <a:rPr lang="en-US" b="1">
                <a:ea typeface="+mn-lt"/>
                <a:cs typeface="+mn-lt"/>
              </a:rPr>
              <a:t>Cost Efficiency</a:t>
            </a:r>
            <a:r>
              <a:rPr lang="en-US" sz="2000" b="1" cap="none">
                <a:ea typeface="+mn-lt"/>
                <a:cs typeface="+mn-lt"/>
              </a:rPr>
              <a:t>: </a:t>
            </a:r>
            <a:r>
              <a:rPr lang="en-US">
                <a:ea typeface="+mn-lt"/>
                <a:cs typeface="+mn-lt"/>
              </a:rPr>
              <a:t>No upfront hardware costs; pay </a:t>
            </a:r>
            <a:r>
              <a:rPr lang="en-US" sz="2000" cap="none">
                <a:ea typeface="+mn-lt"/>
                <a:cs typeface="+mn-lt"/>
              </a:rPr>
              <a:t>only</a:t>
            </a:r>
            <a:r>
              <a:rPr lang="en-US">
                <a:ea typeface="+mn-lt"/>
                <a:cs typeface="+mn-lt"/>
              </a:rPr>
              <a:t> for usage</a:t>
            </a:r>
            <a:endParaRPr lang="en-US"/>
          </a:p>
          <a:p>
            <a:pPr>
              <a:lnSpc>
                <a:spcPct val="200000"/>
              </a:lnSpc>
            </a:pPr>
            <a:r>
              <a:rPr lang="en-US" b="1">
                <a:ea typeface="+mn-lt"/>
                <a:cs typeface="+mn-lt"/>
              </a:rPr>
              <a:t>High Availability: </a:t>
            </a:r>
            <a:r>
              <a:rPr lang="en-US">
                <a:ea typeface="+mn-lt"/>
                <a:cs typeface="+mn-lt"/>
              </a:rPr>
              <a:t>Built-in redundancy across global regions</a:t>
            </a:r>
            <a:endParaRPr lang="en-US"/>
          </a:p>
          <a:p>
            <a:pPr>
              <a:lnSpc>
                <a:spcPct val="200000"/>
              </a:lnSpc>
            </a:pPr>
            <a:r>
              <a:rPr lang="en-US" b="1">
                <a:ea typeface="+mn-lt"/>
                <a:cs typeface="+mn-lt"/>
              </a:rPr>
              <a:t>Faster Deployment</a:t>
            </a:r>
            <a:r>
              <a:rPr lang="en-US" sz="2000" b="1" cap="none">
                <a:ea typeface="+mn-lt"/>
                <a:cs typeface="+mn-lt"/>
              </a:rPr>
              <a:t>:</a:t>
            </a:r>
            <a:r>
              <a:rPr lang="en-US" sz="2000" cap="none">
                <a:ea typeface="+mn-lt"/>
                <a:cs typeface="+mn-lt"/>
              </a:rPr>
              <a:t> </a:t>
            </a:r>
            <a:r>
              <a:rPr lang="en-US">
                <a:ea typeface="+mn-lt"/>
                <a:cs typeface="+mn-lt"/>
              </a:rPr>
              <a:t>New services and infrastructure </a:t>
            </a:r>
            <a:r>
              <a:rPr lang="en-US" sz="2000" cap="none">
                <a:ea typeface="+mn-lt"/>
                <a:cs typeface="+mn-lt"/>
              </a:rPr>
              <a:t>in </a:t>
            </a:r>
            <a:r>
              <a:rPr lang="en-US">
                <a:ea typeface="+mn-lt"/>
                <a:cs typeface="+mn-lt"/>
              </a:rPr>
              <a:t>minutes</a:t>
            </a:r>
            <a:endParaRPr lang="en-US"/>
          </a:p>
          <a:p>
            <a:pPr>
              <a:lnSpc>
                <a:spcPct val="200000"/>
              </a:lnSpc>
            </a:pPr>
            <a:r>
              <a:rPr lang="en-US" b="1">
                <a:ea typeface="+mn-lt"/>
                <a:cs typeface="+mn-lt"/>
              </a:rPr>
              <a:t>Managed Services: </a:t>
            </a:r>
            <a:r>
              <a:rPr lang="en-US">
                <a:ea typeface="+mn-lt"/>
                <a:cs typeface="+mn-lt"/>
              </a:rPr>
              <a:t>Automatic updates, patching, and maintenance</a:t>
            </a:r>
            <a:endParaRPr lang="en-US"/>
          </a:p>
          <a:p>
            <a:pPr>
              <a:lnSpc>
                <a:spcPct val="200000"/>
              </a:lnSpc>
            </a:pPr>
            <a:r>
              <a:rPr lang="en-US" b="1">
                <a:ea typeface="+mn-lt"/>
                <a:cs typeface="+mn-lt"/>
              </a:rPr>
              <a:t>Disaster Recovery</a:t>
            </a:r>
            <a:r>
              <a:rPr lang="en-US" sz="2000" b="1" cap="none">
                <a:ea typeface="+mn-lt"/>
                <a:cs typeface="+mn-lt"/>
              </a:rPr>
              <a:t>: </a:t>
            </a:r>
            <a:r>
              <a:rPr lang="en-US">
                <a:ea typeface="+mn-lt"/>
                <a:cs typeface="+mn-lt"/>
              </a:rPr>
              <a:t>Integrated backup and recovery capabilities</a:t>
            </a:r>
            <a:endParaRPr lang="en-US"/>
          </a:p>
          <a:p>
            <a:pPr>
              <a:lnSpc>
                <a:spcPct val="200000"/>
              </a:lnSpc>
            </a:pPr>
            <a:r>
              <a:rPr lang="en-US" b="1">
                <a:ea typeface="+mn-lt"/>
                <a:cs typeface="+mn-lt"/>
              </a:rPr>
              <a:t>Remote Access</a:t>
            </a:r>
            <a:r>
              <a:rPr lang="en-US" sz="2000" b="1" cap="none">
                <a:ea typeface="+mn-lt"/>
                <a:cs typeface="+mn-lt"/>
              </a:rPr>
              <a:t>:</a:t>
            </a:r>
            <a:r>
              <a:rPr lang="en-US" sz="2000" cap="none">
                <a:ea typeface="+mn-lt"/>
                <a:cs typeface="+mn-lt"/>
              </a:rPr>
              <a:t> </a:t>
            </a:r>
            <a:r>
              <a:rPr lang="en-US">
                <a:ea typeface="+mn-lt"/>
                <a:cs typeface="+mn-lt"/>
              </a:rPr>
              <a:t>Secure access </a:t>
            </a:r>
            <a:r>
              <a:rPr lang="en-US" sz="2000" cap="none">
                <a:ea typeface="+mn-lt"/>
                <a:cs typeface="+mn-lt"/>
              </a:rPr>
              <a:t>to </a:t>
            </a:r>
            <a:r>
              <a:rPr lang="en-US">
                <a:ea typeface="+mn-lt"/>
                <a:cs typeface="+mn-lt"/>
              </a:rPr>
              <a:t>resources from anywhere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pic>
        <p:nvPicPr>
          <p:cNvPr id="5" name="Recording (4)">
            <a:hlinkClick r:id="" action="ppaction://media"/>
            <a:extLst>
              <a:ext uri="{FF2B5EF4-FFF2-40B4-BE49-F238E27FC236}">
                <a16:creationId xmlns:a16="http://schemas.microsoft.com/office/drawing/2014/main" id="{B7A380EE-73B5-B118-9479-3C2995435E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28260" y="5359644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8221-C29B-07A3-B569-B8B466B10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308" y="971208"/>
            <a:ext cx="4896678" cy="3624984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4. Cloud Services and Deployment Models</a:t>
            </a:r>
            <a:endParaRPr lang="en-US"/>
          </a:p>
        </p:txBody>
      </p:sp>
      <p:pic>
        <p:nvPicPr>
          <p:cNvPr id="5" name="Picture Placeholder 4" descr="A computer chip with a blue light on it&#10;&#10;AI-generated content may be incorrect.">
            <a:extLst>
              <a:ext uri="{FF2B5EF4-FFF2-40B4-BE49-F238E27FC236}">
                <a16:creationId xmlns:a16="http://schemas.microsoft.com/office/drawing/2014/main" id="{EE30546E-D63D-6DD8-4DA7-41DD51A44C2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2222" r="22222"/>
          <a:stretch/>
        </p:blipFill>
        <p:spPr>
          <a:xfrm>
            <a:off x="0" y="0"/>
            <a:ext cx="6096000" cy="6858000"/>
          </a:xfr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598DCB5-2F0F-8494-6D98-FE09D054BE45}"/>
              </a:ext>
            </a:extLst>
          </p:cNvPr>
          <p:cNvSpPr txBox="1">
            <a:spLocks/>
          </p:cNvSpPr>
          <p:nvPr/>
        </p:nvSpPr>
        <p:spPr>
          <a:xfrm>
            <a:off x="11291637" y="6045728"/>
            <a:ext cx="631065" cy="296214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</a:rPr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417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747" y="1171299"/>
            <a:ext cx="3703985" cy="61360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  <a:ea typeface="+mj-lt"/>
                <a:cs typeface="+mj-lt"/>
              </a:rPr>
              <a:t>Service Models: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DADF2-8E4D-6C0E-0FA2-C5228AF29C1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noProof="1">
                <a:solidFill>
                  <a:srgbClr val="000000"/>
                </a:solidFill>
                <a:ea typeface="+mn-lt"/>
                <a:cs typeface="+mn-lt"/>
              </a:rPr>
              <a:t>IaaS (Infrastructure as a Service): Provides virtualized computing resources (e.g., AWS EC2, Azure VM)</a:t>
            </a:r>
            <a:endParaRPr lang="en-US" noProof="1">
              <a:solidFill>
                <a:srgbClr val="000000"/>
              </a:solidFill>
            </a:endParaRPr>
          </a:p>
          <a:p>
            <a:r>
              <a:rPr lang="en-US" noProof="1">
                <a:solidFill>
                  <a:srgbClr val="000000"/>
                </a:solidFill>
                <a:ea typeface="+mn-lt"/>
                <a:cs typeface="+mn-lt"/>
              </a:rPr>
              <a:t>PaaS (Platform as a Service): Development and deployment platforms (e.g., AWS Elastic Beanstalk)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noProof="1">
                <a:solidFill>
                  <a:srgbClr val="000000"/>
                </a:solidFill>
                <a:ea typeface="+mn-lt"/>
                <a:cs typeface="+mn-lt"/>
              </a:rPr>
              <a:t>SaaS (Software as a Service): Full applications delivered over the web (e.g., Gmail, Dropbox)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FADA2D-CE7A-511E-45B9-EAF4FA520E3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noProof="1">
                <a:solidFill>
                  <a:srgbClr val="000000"/>
                </a:solidFill>
                <a:ea typeface="+mn-lt"/>
                <a:cs typeface="+mn-lt"/>
              </a:rPr>
              <a:t>Public Cloud: Shared resources over the public internet (e.g., AWS, Azure)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noProof="1">
                <a:solidFill>
                  <a:srgbClr val="000000"/>
                </a:solidFill>
                <a:ea typeface="+mn-lt"/>
                <a:cs typeface="+mn-lt"/>
              </a:rPr>
              <a:t>Private Cloud: Dedicated infrastructure for one organization (e.g., VMware private cloud)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noProof="1">
                <a:solidFill>
                  <a:srgbClr val="000000"/>
                </a:solidFill>
                <a:ea typeface="+mn-lt"/>
                <a:cs typeface="+mn-lt"/>
              </a:rPr>
              <a:t>Hybrid Cloud: Mix of on-prem and cloud environments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noProof="1">
                <a:solidFill>
                  <a:srgbClr val="000000"/>
                </a:solidFill>
                <a:ea typeface="+mn-lt"/>
                <a:cs typeface="+mn-lt"/>
              </a:rPr>
              <a:t>In this presentation, we will use AWS as a representative model for cloud infrastructure.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7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1A27D0-F5B4-1E70-247E-3426A4780E7F}"/>
              </a:ext>
            </a:extLst>
          </p:cNvPr>
          <p:cNvSpPr txBox="1"/>
          <p:nvPr/>
        </p:nvSpPr>
        <p:spPr>
          <a:xfrm>
            <a:off x="6283739" y="1170608"/>
            <a:ext cx="470452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000000"/>
                </a:solidFill>
                <a:ea typeface="+mn-lt"/>
                <a:cs typeface="+mn-lt"/>
              </a:rPr>
              <a:t>Deployment Models:</a:t>
            </a:r>
            <a:endParaRPr lang="en-US" sz="3200" b="1">
              <a:solidFill>
                <a:srgbClr val="000000"/>
              </a:solidFill>
            </a:endParaRPr>
          </a:p>
          <a:p>
            <a:pPr algn="l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Recording (5)">
            <a:hlinkClick r:id="" action="ppaction://media"/>
            <a:extLst>
              <a:ext uri="{FF2B5EF4-FFF2-40B4-BE49-F238E27FC236}">
                <a16:creationId xmlns:a16="http://schemas.microsoft.com/office/drawing/2014/main" id="{3A364091-84FA-6234-08AB-3FE2EB5064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56875" y="5525721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0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EAA13-E02F-EB47-E510-E3F48A95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077" y="1970312"/>
            <a:ext cx="5746230" cy="2181440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5.  Cloud Computing and </a:t>
            </a:r>
            <a:r>
              <a:rPr lang="en-US" dirty="0">
                <a:ea typeface="+mj-lt"/>
                <a:cs typeface="+mj-lt"/>
              </a:rPr>
              <a:t>Storage Infrastructure Components (AWS as a model)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DD930B-FB1B-543D-6828-8C31F30BB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pic>
        <p:nvPicPr>
          <p:cNvPr id="18" name="Picture Placeholder 17" descr="A logo on a blue background&#10;&#10;AI-generated content may be incorrect.">
            <a:extLst>
              <a:ext uri="{FF2B5EF4-FFF2-40B4-BE49-F238E27FC236}">
                <a16:creationId xmlns:a16="http://schemas.microsoft.com/office/drawing/2014/main" id="{1609D79A-E8EF-302E-E8CA-07C644CE0E0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11846" t="-142" r="21345"/>
          <a:stretch/>
        </p:blipFill>
        <p:spPr>
          <a:xfrm>
            <a:off x="6076950" y="0"/>
            <a:ext cx="6118622" cy="6878681"/>
          </a:xfrm>
        </p:spPr>
      </p:pic>
    </p:spTree>
    <p:extLst>
      <p:ext uri="{BB962C8B-B14F-4D97-AF65-F5344CB8AC3E}">
        <p14:creationId xmlns:p14="http://schemas.microsoft.com/office/powerpoint/2010/main" val="1517447069"/>
      </p:ext>
    </p:extLst>
  </p:cSld>
  <p:clrMapOvr>
    <a:masterClrMapping/>
  </p:clrMapOvr>
</p:sld>
</file>

<file path=ppt/theme/theme1.xml><?xml version="1.0" encoding="utf-8"?>
<a:theme xmlns:a="http://schemas.openxmlformats.org/drawingml/2006/main" name="DylanVTI">
  <a:themeElements>
    <a:clrScheme name="DylanVTI">
      <a:dk1>
        <a:sysClr val="windowText" lastClr="000000"/>
      </a:dk1>
      <a:lt1>
        <a:sysClr val="window" lastClr="FFFFFF"/>
      </a:lt1>
      <a:dk2>
        <a:srgbClr val="1A1A33"/>
      </a:dk2>
      <a:lt2>
        <a:srgbClr val="EEFFE3"/>
      </a:lt2>
      <a:accent1>
        <a:srgbClr val="5C40EF"/>
      </a:accent1>
      <a:accent2>
        <a:srgbClr val="B8A0F8"/>
      </a:accent2>
      <a:accent3>
        <a:srgbClr val="00C777"/>
      </a:accent3>
      <a:accent4>
        <a:srgbClr val="005A66"/>
      </a:accent4>
      <a:accent5>
        <a:srgbClr val="9956EA"/>
      </a:accent5>
      <a:accent6>
        <a:srgbClr val="9BBB25"/>
      </a:accent6>
      <a:hlink>
        <a:srgbClr val="674CF0"/>
      </a:hlink>
      <a:folHlink>
        <a:srgbClr val="B53699"/>
      </a:folHlink>
    </a:clrScheme>
    <a:fontScheme name="DylanVTI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Dylan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ylanVTI" id="{CD0E21EA-FD0B-4FCD-9D95-B274E3CB7535}" vid="{F2F2D961-94DA-46D9-ABD7-77D6D5FB2C2D}"/>
    </a:ext>
  </a:extLst>
</a:theme>
</file>

<file path=ppt/theme/theme2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68EFD9E-464D-4A64-8503-21EC026015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133F63F-9110-40E7-9727-485934F4150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7B53FD5-8F3E-4406-8404-9F78B5E6376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477</Words>
  <Application>Microsoft Office PowerPoint</Application>
  <PresentationFormat>Widescreen</PresentationFormat>
  <Paragraphs>125</Paragraphs>
  <Slides>24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DylanVTI</vt:lpstr>
      <vt:lpstr>Custom</vt:lpstr>
      <vt:lpstr>BallotOnline’s Cloud Adoption Plan: Strategic, Scalable, Secure </vt:lpstr>
      <vt:lpstr>Executive Summary </vt:lpstr>
      <vt:lpstr>2. What is Cloud Computing?</vt:lpstr>
      <vt:lpstr>PowerPoint Presentation</vt:lpstr>
      <vt:lpstr>3. Cloud vs. On-Premises – Key Advantages</vt:lpstr>
      <vt:lpstr>Cloud Key Advantages</vt:lpstr>
      <vt:lpstr>4. Cloud Services and Deployment Models</vt:lpstr>
      <vt:lpstr>Service Models:</vt:lpstr>
      <vt:lpstr>5.  Cloud Computing and Storage Infrastructure Components (AWS as a model)</vt:lpstr>
      <vt:lpstr>Service Models:</vt:lpstr>
      <vt:lpstr>Cloud Computeing   VS    On-Premises</vt:lpstr>
      <vt:lpstr>PowerPoint Presentation</vt:lpstr>
      <vt:lpstr>PowerPoint Presentation</vt:lpstr>
      <vt:lpstr>PowerPoint Presentation</vt:lpstr>
      <vt:lpstr>7. Economic Analysis – Cloud vs. On-Premises</vt:lpstr>
      <vt:lpstr>PowerPoint Presentation</vt:lpstr>
      <vt:lpstr>PowerPoint Presentation</vt:lpstr>
      <vt:lpstr>8. IT Business Requirements</vt:lpstr>
      <vt:lpstr>PowerPoint Presentation</vt:lpstr>
      <vt:lpstr>9. SWOT Analysis: Cloud Adoption for BallotOnline Strengths</vt:lpstr>
      <vt:lpstr>PowerPoint Presentation</vt:lpstr>
      <vt:lpstr>Final Strategic Notes:</vt:lpstr>
      <vt:lpstr>Thank you</vt:lpstr>
      <vt:lpstr>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688</cp:revision>
  <dcterms:created xsi:type="dcterms:W3CDTF">2025-04-24T16:35:21Z</dcterms:created>
  <dcterms:modified xsi:type="dcterms:W3CDTF">2025-04-25T13:33:13Z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